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80" r:id="rId3"/>
    <p:sldId id="281" r:id="rId4"/>
    <p:sldId id="270" r:id="rId5"/>
    <p:sldId id="257" r:id="rId6"/>
    <p:sldId id="258" r:id="rId7"/>
    <p:sldId id="259" r:id="rId8"/>
    <p:sldId id="260" r:id="rId9"/>
    <p:sldId id="262" r:id="rId10"/>
    <p:sldId id="261" r:id="rId11"/>
    <p:sldId id="264" r:id="rId12"/>
    <p:sldId id="263" r:id="rId13"/>
    <p:sldId id="265" r:id="rId14"/>
    <p:sldId id="285" r:id="rId15"/>
    <p:sldId id="284" r:id="rId16"/>
    <p:sldId id="266" r:id="rId17"/>
    <p:sldId id="267" r:id="rId18"/>
    <p:sldId id="269" r:id="rId19"/>
    <p:sldId id="282" r:id="rId20"/>
    <p:sldId id="283"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41"/>
    <p:restoredTop sz="94600"/>
  </p:normalViewPr>
  <p:slideViewPr>
    <p:cSldViewPr snapToGrid="0" snapToObjects="1">
      <p:cViewPr varScale="1">
        <p:scale>
          <a:sx n="75" d="100"/>
          <a:sy n="75" d="100"/>
        </p:scale>
        <p:origin x="168" y="5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it-IT"/>
              <a:t>Modifica gli stili del testo dello schema
Secondo livello
Terzo livello
Quarto livello
Quinto livello</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it-IT"/>
              <a:t>Modifica gli stili del testo dello schema
Secondo livello
Terzo livello
Quarto livello
Quinto livello</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4/2/23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
Secondo livello
Terzo livello
Quarto livello
Quinto livello</a:t>
            </a:r>
            <a:endParaRPr lang="en-US" dirty="0"/>
          </a:p>
        </p:txBody>
      </p:sp>
      <p:sp>
        <p:nvSpPr>
          <p:cNvPr id="4" name="Content Placeholder 3"/>
          <p:cNvSpPr>
            <a:spLocks noGrp="1"/>
          </p:cNvSpPr>
          <p:nvPr>
            <p:ph sz="half" idx="2"/>
          </p:nvPr>
        </p:nvSpPr>
        <p:spPr>
          <a:xfrm>
            <a:off x="675745" y="2737245"/>
            <a:ext cx="4185623" cy="3304117"/>
          </a:xfrm>
        </p:spPr>
        <p:txBody>
          <a:bodyPr>
            <a:normAutofit/>
          </a:bodyPr>
          <a:lstStyle/>
          <a:p>
            <a:pPr lvl="0"/>
            <a:r>
              <a:rPr lang="it-IT"/>
              <a:t>Modifica gli stili del testo dello schema
Secondo livello
Terzo livello
Quarto livello
Quinto livello</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
Secondo livello
Terzo livello
Quarto livello
Quinto livello</a:t>
            </a:r>
            <a:endParaRPr lang="en-US" dirty="0"/>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it-IT"/>
              <a:t>Modifica gli stili del testo dello schema
Secondo livello
Terzo livello
Quarto livello
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4/2/23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4/2/23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4/2/23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it-IT"/>
              <a:t>Modifica gli stili del testo dello schema
Secondo livello
Terzo livello
Quarto livello
Quinto livello</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it-IT"/>
              <a:t>Modifica gli stili del testo dello schema
Secondo livello
Terzo livello
Quarto livello
Quinto livello</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4/2/23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
Secondo livello
Terzo livello
Quarto livello
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4/2/23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
Secondo livello
Terzo livello
Quarto livello
Quinto livello</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
Secondo livello
Terzo livello
Quarto livello
Quinto livello</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
Secondo livello
Terzo livello
Quarto livello
Quinto livello</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4/2/23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4/2/23</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package" Target="../embeddings/Foglio_di_lavoro_di_Microsoft_Excel.xlsx"/><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AC21878-7EF6-4E4A-86BD-4A2296D7742A}"/>
              </a:ext>
            </a:extLst>
          </p:cNvPr>
          <p:cNvSpPr>
            <a:spLocks noGrp="1"/>
          </p:cNvSpPr>
          <p:nvPr>
            <p:ph type="ctrTitle"/>
          </p:nvPr>
        </p:nvSpPr>
        <p:spPr>
          <a:xfrm>
            <a:off x="1327186" y="233181"/>
            <a:ext cx="7766936" cy="3621594"/>
          </a:xfrm>
        </p:spPr>
        <p:txBody>
          <a:bodyPr/>
          <a:lstStyle/>
          <a:p>
            <a:pPr algn="ctr"/>
            <a:r>
              <a:rPr lang="it-IT" b="1" dirty="0">
                <a:solidFill>
                  <a:srgbClr val="FF0000"/>
                </a:solidFill>
              </a:rPr>
              <a:t>La nostra rete</a:t>
            </a:r>
            <a:br>
              <a:rPr lang="it-IT" dirty="0"/>
            </a:br>
            <a:br>
              <a:rPr lang="it-IT" dirty="0"/>
            </a:br>
            <a:br>
              <a:rPr lang="it-IT" dirty="0"/>
            </a:br>
            <a:r>
              <a:rPr lang="it-IT" sz="4000" b="1" dirty="0">
                <a:solidFill>
                  <a:srgbClr val="FF0000"/>
                </a:solidFill>
              </a:rPr>
              <a:t>PROVINCIALE ANCONA ODV-APS</a:t>
            </a:r>
            <a:endParaRPr lang="it-IT" b="1" dirty="0">
              <a:solidFill>
                <a:srgbClr val="FF0000"/>
              </a:solidFill>
            </a:endParaRPr>
          </a:p>
        </p:txBody>
      </p:sp>
      <p:sp>
        <p:nvSpPr>
          <p:cNvPr id="4" name="Ovale 3">
            <a:extLst>
              <a:ext uri="{FF2B5EF4-FFF2-40B4-BE49-F238E27FC236}">
                <a16:creationId xmlns:a16="http://schemas.microsoft.com/office/drawing/2014/main" id="{225C46AA-C9C7-344B-B8E9-81BA73F946F7}"/>
              </a:ext>
            </a:extLst>
          </p:cNvPr>
          <p:cNvSpPr/>
          <p:nvPr/>
        </p:nvSpPr>
        <p:spPr>
          <a:xfrm>
            <a:off x="659566" y="4197247"/>
            <a:ext cx="8844197" cy="23384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000" b="1" dirty="0"/>
              <a:t>CONFERENZA DI ORGANIZZAZIONE </a:t>
            </a:r>
          </a:p>
          <a:p>
            <a:pPr algn="ctr"/>
            <a:r>
              <a:rPr lang="it-IT" sz="2400" b="1" dirty="0"/>
              <a:t>3 APRILE 2023  - ore 9,30 – 16,00</a:t>
            </a:r>
          </a:p>
          <a:p>
            <a:pPr algn="ctr"/>
            <a:r>
              <a:rPr lang="it-IT" b="1" dirty="0"/>
              <a:t>RISTORANTE CONERO BREAK - ANCONA</a:t>
            </a:r>
          </a:p>
        </p:txBody>
      </p:sp>
      <p:pic>
        <p:nvPicPr>
          <p:cNvPr id="1025" name="Picture 1" descr="page1image42500512">
            <a:extLst>
              <a:ext uri="{FF2B5EF4-FFF2-40B4-BE49-F238E27FC236}">
                <a16:creationId xmlns:a16="http://schemas.microsoft.com/office/drawing/2014/main" id="{4A478D5C-6360-4246-AE62-1A7318D4C9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6604" y="1684214"/>
            <a:ext cx="3150119" cy="1025993"/>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5">
            <a:extLst>
              <a:ext uri="{FF2B5EF4-FFF2-40B4-BE49-F238E27FC236}">
                <a16:creationId xmlns:a16="http://schemas.microsoft.com/office/drawing/2014/main" id="{2A7B81F2-22AA-B745-B64D-F94A75B99B00}"/>
              </a:ext>
            </a:extLst>
          </p:cNvPr>
          <p:cNvPicPr>
            <a:picLocks noChangeAspect="1"/>
          </p:cNvPicPr>
          <p:nvPr/>
        </p:nvPicPr>
        <p:blipFill>
          <a:blip r:embed="rId3"/>
          <a:stretch>
            <a:fillRect/>
          </a:stretch>
        </p:blipFill>
        <p:spPr>
          <a:xfrm>
            <a:off x="8404947" y="117103"/>
            <a:ext cx="3577191" cy="3134221"/>
          </a:xfrm>
          <a:prstGeom prst="rect">
            <a:avLst/>
          </a:prstGeom>
        </p:spPr>
      </p:pic>
    </p:spTree>
    <p:extLst>
      <p:ext uri="{BB962C8B-B14F-4D97-AF65-F5344CB8AC3E}">
        <p14:creationId xmlns:p14="http://schemas.microsoft.com/office/powerpoint/2010/main" val="960359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74B71F1F-70BD-D448-8BAC-C2853C5DC80C}"/>
              </a:ext>
            </a:extLst>
          </p:cNvPr>
          <p:cNvSpPr>
            <a:spLocks noGrp="1"/>
          </p:cNvSpPr>
          <p:nvPr>
            <p:ph type="title"/>
          </p:nvPr>
        </p:nvSpPr>
        <p:spPr>
          <a:xfrm>
            <a:off x="1295402" y="982132"/>
            <a:ext cx="9601196" cy="828739"/>
          </a:xfrm>
        </p:spPr>
        <p:txBody>
          <a:bodyPr>
            <a:normAutofit/>
          </a:bodyPr>
          <a:lstStyle/>
          <a:p>
            <a:r>
              <a:rPr lang="it-IT" b="1" dirty="0">
                <a:solidFill>
                  <a:srgbClr val="FF0000"/>
                </a:solidFill>
              </a:rPr>
              <a:t>Il contesto…</a:t>
            </a:r>
            <a:r>
              <a:rPr lang="it-IT" b="1" dirty="0"/>
              <a:t> </a:t>
            </a:r>
          </a:p>
        </p:txBody>
      </p:sp>
      <p:sp>
        <p:nvSpPr>
          <p:cNvPr id="7" name="Segnaposto contenuto 6">
            <a:extLst>
              <a:ext uri="{FF2B5EF4-FFF2-40B4-BE49-F238E27FC236}">
                <a16:creationId xmlns:a16="http://schemas.microsoft.com/office/drawing/2014/main" id="{0F919FBD-6B05-6345-BA31-3C6270AE2B52}"/>
              </a:ext>
            </a:extLst>
          </p:cNvPr>
          <p:cNvSpPr>
            <a:spLocks noGrp="1"/>
          </p:cNvSpPr>
          <p:nvPr>
            <p:ph idx="1"/>
          </p:nvPr>
        </p:nvSpPr>
        <p:spPr>
          <a:xfrm>
            <a:off x="545894" y="1917859"/>
            <a:ext cx="8837949" cy="4159624"/>
          </a:xfrm>
        </p:spPr>
        <p:txBody>
          <a:bodyPr>
            <a:normAutofit/>
          </a:bodyPr>
          <a:lstStyle/>
          <a:p>
            <a:pPr marL="0" indent="0">
              <a:buNone/>
            </a:pPr>
            <a:br>
              <a:rPr lang="it-IT" dirty="0"/>
            </a:br>
            <a:r>
              <a:rPr lang="it-IT" dirty="0"/>
              <a:t>fonte ISPI</a:t>
            </a:r>
          </a:p>
          <a:p>
            <a:pPr marL="0" indent="0">
              <a:buNone/>
            </a:pPr>
            <a:r>
              <a:rPr lang="it-IT" sz="2000" dirty="0"/>
              <a:t>Secondo l’Onu, oggi la popolazione mondiale ha superato gli 8 miliardi. È l’esito di una crescita senza precedenti, quella dell’ultimo secolo, durante la quale gli esseri umani sono più che quadruplicati. </a:t>
            </a:r>
          </a:p>
          <a:p>
            <a:pPr marL="0" indent="0">
              <a:buNone/>
            </a:pPr>
            <a:r>
              <a:rPr lang="it-IT" sz="2000" dirty="0"/>
              <a:t>Un aumento trainato dal progressivo allungarsi della speranza di vita in paesi come la Cina e l’India, più che da un più elevato tasso di fecondità (in costante calo dagli anni Settanta).</a:t>
            </a:r>
          </a:p>
          <a:p>
            <a:pPr marL="0" indent="0">
              <a:buNone/>
            </a:pPr>
            <a:r>
              <a:rPr lang="it-IT" sz="2000" b="1" dirty="0"/>
              <a:t>E così ad aumentare è soprattutto il numero di anziani, tanto che già nel 2018 al mondo c’erano più ultrasessantenni che bambini sotto i 5 anni.</a:t>
            </a:r>
            <a:br>
              <a:rPr lang="it-IT" sz="2000" dirty="0"/>
            </a:br>
            <a:endParaRPr lang="it-IT" sz="2000" dirty="0"/>
          </a:p>
        </p:txBody>
      </p:sp>
    </p:spTree>
    <p:extLst>
      <p:ext uri="{BB962C8B-B14F-4D97-AF65-F5344CB8AC3E}">
        <p14:creationId xmlns:p14="http://schemas.microsoft.com/office/powerpoint/2010/main" val="888394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B0D67D1-EDE5-0A40-814D-0BB3580E6F4B}"/>
              </a:ext>
            </a:extLst>
          </p:cNvPr>
          <p:cNvSpPr>
            <a:spLocks noGrp="1"/>
          </p:cNvSpPr>
          <p:nvPr>
            <p:ph type="title"/>
          </p:nvPr>
        </p:nvSpPr>
        <p:spPr/>
        <p:txBody>
          <a:bodyPr>
            <a:normAutofit fontScale="90000"/>
          </a:bodyPr>
          <a:lstStyle/>
          <a:p>
            <a:r>
              <a:rPr lang="it-IT" b="1" dirty="0"/>
              <a:t>Oltre i limiti…. tra disuguaglianze e povertà in aumento, vecchi e nuovi conflitti</a:t>
            </a:r>
            <a:endParaRPr lang="it-IT" dirty="0"/>
          </a:p>
        </p:txBody>
      </p:sp>
      <p:sp>
        <p:nvSpPr>
          <p:cNvPr id="3" name="Segnaposto contenuto 2">
            <a:extLst>
              <a:ext uri="{FF2B5EF4-FFF2-40B4-BE49-F238E27FC236}">
                <a16:creationId xmlns:a16="http://schemas.microsoft.com/office/drawing/2014/main" id="{6A6361FA-5954-9244-B394-79C7690F68D3}"/>
              </a:ext>
            </a:extLst>
          </p:cNvPr>
          <p:cNvSpPr>
            <a:spLocks noGrp="1"/>
          </p:cNvSpPr>
          <p:nvPr>
            <p:ph idx="1"/>
          </p:nvPr>
        </p:nvSpPr>
        <p:spPr>
          <a:xfrm>
            <a:off x="677334" y="2160589"/>
            <a:ext cx="8596668" cy="4165260"/>
          </a:xfrm>
        </p:spPr>
        <p:txBody>
          <a:bodyPr>
            <a:normAutofit lnSpcReduction="10000"/>
          </a:bodyPr>
          <a:lstStyle/>
          <a:p>
            <a:r>
              <a:rPr lang="it-IT" dirty="0"/>
              <a:t>Con il passaggio da una popolazione giovane e produttiva a una più invecchiata, gli Stati dovranno sempre più fare i conti con minori entrate fiscali e maggiori spese. </a:t>
            </a:r>
          </a:p>
          <a:p>
            <a:r>
              <a:rPr lang="it-IT" dirty="0"/>
              <a:t>Ma il numero crescente di abitanti sulla terra (che si prevede raggiungerà i 10 miliardi entro il 2060) pone anche un’altra questione: le risorse basteranno?</a:t>
            </a:r>
          </a:p>
          <a:p>
            <a:r>
              <a:rPr lang="it-IT" dirty="0"/>
              <a:t>La progressiva crescita delle disuguaglianze in un mondo martoriato dalle guerre e alle prese con le problematiche dello sviluppo sostenibile dal punto di vista ambientale, economico, sociale ci pone in uno stato di continua ansia  e incertezza.</a:t>
            </a:r>
          </a:p>
          <a:p>
            <a:r>
              <a:rPr lang="it-IT" b="1" dirty="0">
                <a:solidFill>
                  <a:srgbClr val="FF0000"/>
                </a:solidFill>
              </a:rPr>
              <a:t>In tutto questo, quale ruolo per il Terzo Settore?</a:t>
            </a:r>
          </a:p>
          <a:p>
            <a:r>
              <a:rPr lang="it-IT" b="1" dirty="0">
                <a:solidFill>
                  <a:srgbClr val="FF0000"/>
                </a:solidFill>
              </a:rPr>
              <a:t>NOI RIPARTIAMO SEMPRE DAI NOSTRI VALORI: </a:t>
            </a:r>
            <a:r>
              <a:rPr lang="it-IT" b="1" dirty="0">
                <a:solidFill>
                  <a:srgbClr val="0070C0"/>
                </a:solidFill>
              </a:rPr>
              <a:t>invecchiamento attivo, apprendimento permanente, sostenibilità ambientale, diritti, pari opportunità, innovazione, relazioni intergenerazionali, valorizzazione della memoria, partecipazione, valorizzazione delle differenze, inclusione</a:t>
            </a:r>
          </a:p>
        </p:txBody>
      </p:sp>
    </p:spTree>
    <p:extLst>
      <p:ext uri="{BB962C8B-B14F-4D97-AF65-F5344CB8AC3E}">
        <p14:creationId xmlns:p14="http://schemas.microsoft.com/office/powerpoint/2010/main" val="2751910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D491C9-C8D9-6C42-862B-A0FD472BBA6E}"/>
              </a:ext>
            </a:extLst>
          </p:cNvPr>
          <p:cNvSpPr>
            <a:spLocks noGrp="1"/>
          </p:cNvSpPr>
          <p:nvPr>
            <p:ph type="title"/>
          </p:nvPr>
        </p:nvSpPr>
        <p:spPr>
          <a:xfrm>
            <a:off x="677334" y="609600"/>
            <a:ext cx="8596668" cy="859436"/>
          </a:xfrm>
        </p:spPr>
        <p:txBody>
          <a:bodyPr/>
          <a:lstStyle/>
          <a:p>
            <a:r>
              <a:rPr lang="it-IT" b="1" dirty="0"/>
              <a:t>L’</a:t>
            </a:r>
            <a:r>
              <a:rPr lang="it-IT" b="1" dirty="0">
                <a:solidFill>
                  <a:srgbClr val="FF0000"/>
                </a:solidFill>
              </a:rPr>
              <a:t>AU</a:t>
            </a:r>
            <a:r>
              <a:rPr lang="it-IT" sz="2400" b="1" dirty="0"/>
              <a:t>TOGESTIONE</a:t>
            </a:r>
            <a:r>
              <a:rPr lang="it-IT" b="1" dirty="0"/>
              <a:t> </a:t>
            </a:r>
            <a:r>
              <a:rPr lang="it-IT" b="1" dirty="0">
                <a:solidFill>
                  <a:srgbClr val="FF0000"/>
                </a:solidFill>
              </a:rPr>
              <a:t>SER</a:t>
            </a:r>
            <a:r>
              <a:rPr lang="it-IT" sz="2400" b="1" dirty="0"/>
              <a:t>VIZI…</a:t>
            </a:r>
            <a:r>
              <a:rPr lang="it-IT" sz="2400" b="1" dirty="0">
                <a:solidFill>
                  <a:srgbClr val="0070C0"/>
                </a:solidFill>
              </a:rPr>
              <a:t>nel nostro territorio</a:t>
            </a:r>
            <a:endParaRPr lang="it-IT" b="1" dirty="0">
              <a:solidFill>
                <a:srgbClr val="0070C0"/>
              </a:solidFill>
            </a:endParaRPr>
          </a:p>
        </p:txBody>
      </p:sp>
      <p:sp>
        <p:nvSpPr>
          <p:cNvPr id="3" name="Segnaposto contenuto 2">
            <a:extLst>
              <a:ext uri="{FF2B5EF4-FFF2-40B4-BE49-F238E27FC236}">
                <a16:creationId xmlns:a16="http://schemas.microsoft.com/office/drawing/2014/main" id="{69726F4A-8774-3845-A11A-43964435DAB3}"/>
              </a:ext>
            </a:extLst>
          </p:cNvPr>
          <p:cNvSpPr>
            <a:spLocks noGrp="1"/>
          </p:cNvSpPr>
          <p:nvPr>
            <p:ph idx="1"/>
          </p:nvPr>
        </p:nvSpPr>
        <p:spPr>
          <a:xfrm>
            <a:off x="677334" y="1573967"/>
            <a:ext cx="8596668" cy="5066676"/>
          </a:xfrm>
        </p:spPr>
        <p:txBody>
          <a:bodyPr>
            <a:normAutofit lnSpcReduction="10000"/>
          </a:bodyPr>
          <a:lstStyle/>
          <a:p>
            <a:r>
              <a:rPr lang="it-IT" b="1" dirty="0">
                <a:solidFill>
                  <a:srgbClr val="FF0000"/>
                </a:solidFill>
              </a:rPr>
              <a:t>Malgrado la pandemia da COVID… </a:t>
            </a:r>
          </a:p>
          <a:p>
            <a:pPr lvl="1"/>
            <a:r>
              <a:rPr lang="it-IT" dirty="0"/>
              <a:t>non abbiamo mai smesso di fare la nostra parte  </a:t>
            </a:r>
          </a:p>
          <a:p>
            <a:pPr lvl="1"/>
            <a:r>
              <a:rPr lang="it-IT" dirty="0"/>
              <a:t>stiamo ripartendo con attività, iniziative, tesseramento, nuovi circoli.</a:t>
            </a:r>
          </a:p>
          <a:p>
            <a:pPr lvl="1"/>
            <a:r>
              <a:rPr lang="it-IT" dirty="0"/>
              <a:t>Proprio per superare le criticità rese ancora più evidenti ed esplosive dalla pandemia ci siamo messi in discussione e abbiamo sperimentato nuove strade come, ad esempio, l’alfabetizzazione informatica con progetti come la scuola di </a:t>
            </a:r>
            <a:r>
              <a:rPr lang="it-IT" dirty="0" err="1"/>
              <a:t>smartphone</a:t>
            </a:r>
            <a:r>
              <a:rPr lang="it-IT" dirty="0"/>
              <a:t> e il completamento del nostro utilizzo dell’applicativo unico AUSER.</a:t>
            </a:r>
          </a:p>
          <a:p>
            <a:r>
              <a:rPr lang="it-IT" b="1" dirty="0">
                <a:solidFill>
                  <a:srgbClr val="FF0000"/>
                </a:solidFill>
              </a:rPr>
              <a:t>Malgrado il nostro impegno ogni giorno per migliorare anche dal punto di vista organizzativo</a:t>
            </a:r>
          </a:p>
          <a:p>
            <a:pPr lvl="1"/>
            <a:r>
              <a:rPr lang="it-IT" dirty="0"/>
              <a:t>Stiamo facendo i conti con situazioni problematiche come la vertenza che ha coinvolto il Circolo Auser di Osimo e che ci pone in una situazione di grande preoccupazione per la tenuta di tutta l’organizzazione</a:t>
            </a:r>
          </a:p>
          <a:p>
            <a:pPr lvl="1"/>
            <a:r>
              <a:rPr lang="it-IT" dirty="0"/>
              <a:t>Stiamo verificando le nostre attività con gli Enti Locali e le nostre modalità di rimborsi ai volontari, </a:t>
            </a:r>
            <a:r>
              <a:rPr lang="it-IT" b="1" dirty="0">
                <a:solidFill>
                  <a:srgbClr val="FF0000"/>
                </a:solidFill>
              </a:rPr>
              <a:t>ma siamo determinati a confrontarci con queste problematiche per migliorare e crescere </a:t>
            </a:r>
            <a:r>
              <a:rPr lang="it-IT" dirty="0"/>
              <a:t>ancora di più in </a:t>
            </a:r>
            <a:r>
              <a:rPr lang="it-IT" b="1" dirty="0">
                <a:solidFill>
                  <a:srgbClr val="0070C0"/>
                </a:solidFill>
              </a:rPr>
              <a:t>qualità, correttezza, affidabilità, inclusione, capacità di risposta al territorio e ai cittadini e alle cittadine</a:t>
            </a:r>
            <a:r>
              <a:rPr lang="it-IT" dirty="0"/>
              <a:t> che rappresentiamo perché questi sono i </a:t>
            </a:r>
            <a:r>
              <a:rPr lang="it-IT" b="1" dirty="0">
                <a:solidFill>
                  <a:srgbClr val="FF0000"/>
                </a:solidFill>
              </a:rPr>
              <a:t>VALORI </a:t>
            </a:r>
            <a:r>
              <a:rPr lang="it-IT" dirty="0"/>
              <a:t>in cui crediamo.</a:t>
            </a:r>
          </a:p>
          <a:p>
            <a:endParaRPr lang="it-IT" dirty="0"/>
          </a:p>
          <a:p>
            <a:pPr lvl="1"/>
            <a:endParaRPr lang="it-IT" dirty="0"/>
          </a:p>
          <a:p>
            <a:endParaRPr lang="it-IT" dirty="0"/>
          </a:p>
        </p:txBody>
      </p:sp>
    </p:spTree>
    <p:extLst>
      <p:ext uri="{BB962C8B-B14F-4D97-AF65-F5344CB8AC3E}">
        <p14:creationId xmlns:p14="http://schemas.microsoft.com/office/powerpoint/2010/main" val="3937708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AE3B1DE-B9C4-564D-996E-018AD4DE519B}"/>
              </a:ext>
            </a:extLst>
          </p:cNvPr>
          <p:cNvSpPr>
            <a:spLocks noGrp="1"/>
          </p:cNvSpPr>
          <p:nvPr>
            <p:ph type="title"/>
          </p:nvPr>
        </p:nvSpPr>
        <p:spPr>
          <a:xfrm>
            <a:off x="677334" y="444710"/>
            <a:ext cx="8596668" cy="1320800"/>
          </a:xfrm>
        </p:spPr>
        <p:txBody>
          <a:bodyPr>
            <a:normAutofit fontScale="90000"/>
          </a:bodyPr>
          <a:lstStyle/>
          <a:p>
            <a:r>
              <a:rPr lang="it-IT" b="1" dirty="0"/>
              <a:t>Le associazioni alla prova della Normativa </a:t>
            </a:r>
            <a:br>
              <a:rPr lang="it-IT" dirty="0"/>
            </a:br>
            <a:endParaRPr lang="it-IT" dirty="0"/>
          </a:p>
        </p:txBody>
      </p:sp>
      <p:sp>
        <p:nvSpPr>
          <p:cNvPr id="3" name="Segnaposto contenuto 2">
            <a:extLst>
              <a:ext uri="{FF2B5EF4-FFF2-40B4-BE49-F238E27FC236}">
                <a16:creationId xmlns:a16="http://schemas.microsoft.com/office/drawing/2014/main" id="{F98A8241-EE59-4C4E-A326-7F228D12763C}"/>
              </a:ext>
            </a:extLst>
          </p:cNvPr>
          <p:cNvSpPr>
            <a:spLocks noGrp="1"/>
          </p:cNvSpPr>
          <p:nvPr>
            <p:ph idx="1"/>
          </p:nvPr>
        </p:nvSpPr>
        <p:spPr>
          <a:xfrm>
            <a:off x="677334" y="1379098"/>
            <a:ext cx="8596668" cy="5254051"/>
          </a:xfrm>
        </p:spPr>
        <p:txBody>
          <a:bodyPr>
            <a:normAutofit lnSpcReduction="10000"/>
          </a:bodyPr>
          <a:lstStyle/>
          <a:p>
            <a:r>
              <a:rPr lang="it-IT" sz="2000" dirty="0"/>
              <a:t>La riforma </a:t>
            </a:r>
            <a:r>
              <a:rPr lang="it-IT" sz="2000" b="1" dirty="0"/>
              <a:t>pone la rete associativa al centro </a:t>
            </a:r>
            <a:r>
              <a:rPr lang="it-IT" sz="2000" dirty="0"/>
              <a:t>dell'attenzione invitando gli ETS a unirsi, fondersi o ad aderire a reti associative. </a:t>
            </a:r>
          </a:p>
          <a:p>
            <a:r>
              <a:rPr lang="it-IT" sz="2000" dirty="0"/>
              <a:t>L'</a:t>
            </a:r>
            <a:r>
              <a:rPr lang="it-IT" sz="2000" b="1" dirty="0"/>
              <a:t>obiettivo</a:t>
            </a:r>
            <a:r>
              <a:rPr lang="it-IT" sz="2000" dirty="0"/>
              <a:t> è quello di: </a:t>
            </a:r>
          </a:p>
          <a:p>
            <a:pPr lvl="1"/>
            <a:r>
              <a:rPr lang="it-IT" sz="2400" b="1" dirty="0">
                <a:solidFill>
                  <a:srgbClr val="FF0000"/>
                </a:solidFill>
              </a:rPr>
              <a:t>promuovere la collaborazione </a:t>
            </a:r>
            <a:r>
              <a:rPr lang="it-IT" sz="1800" dirty="0"/>
              <a:t>tra gli ETS e la costruzione di un nuovo modello di terzo settore </a:t>
            </a:r>
            <a:r>
              <a:rPr lang="it-IT" sz="1800" dirty="0" err="1"/>
              <a:t>piu</a:t>
            </a:r>
            <a:r>
              <a:rPr lang="it-IT" sz="1800" dirty="0"/>
              <a:t>̀ interconnesso e in linea con le esigenze prossime o future della </a:t>
            </a:r>
            <a:r>
              <a:rPr lang="it-IT" sz="1800" dirty="0" err="1"/>
              <a:t>societa</a:t>
            </a:r>
            <a:r>
              <a:rPr lang="it-IT" sz="1800" dirty="0"/>
              <a:t>̀.</a:t>
            </a:r>
          </a:p>
          <a:p>
            <a:pPr lvl="1"/>
            <a:r>
              <a:rPr lang="it-IT" sz="2400" b="1" dirty="0">
                <a:solidFill>
                  <a:srgbClr val="FF0000"/>
                </a:solidFill>
              </a:rPr>
              <a:t>portare ordine normativo </a:t>
            </a:r>
            <a:r>
              <a:rPr lang="it-IT" sz="1800" dirty="0"/>
              <a:t>all'interno del terzo settore e porre le basi per la costruzione di un nuovo welfare. </a:t>
            </a:r>
          </a:p>
          <a:p>
            <a:pPr lvl="1"/>
            <a:r>
              <a:rPr lang="it-IT" sz="2400" b="1" dirty="0">
                <a:solidFill>
                  <a:srgbClr val="FF0000"/>
                </a:solidFill>
              </a:rPr>
              <a:t>Porre finalmente </a:t>
            </a:r>
            <a:r>
              <a:rPr lang="it-IT" sz="1800" dirty="0">
                <a:solidFill>
                  <a:schemeClr val="tx1"/>
                </a:solidFill>
              </a:rPr>
              <a:t>chiarezza</a:t>
            </a:r>
            <a:r>
              <a:rPr lang="it-IT" sz="1800" b="1" dirty="0"/>
              <a:t> </a:t>
            </a:r>
            <a:r>
              <a:rPr lang="it-IT" sz="1800" dirty="0"/>
              <a:t>nel definire quali siano gli enti del Terzo Settore</a:t>
            </a:r>
          </a:p>
          <a:p>
            <a:pPr lvl="1"/>
            <a:r>
              <a:rPr lang="it-IT" sz="2400" b="1" dirty="0">
                <a:solidFill>
                  <a:srgbClr val="FF0000"/>
                </a:solidFill>
              </a:rPr>
              <a:t>garantire trasparenza </a:t>
            </a:r>
            <a:r>
              <a:rPr lang="it-IT" sz="1800" dirty="0"/>
              <a:t>con l'istituzione di un Registro Unico Nazionale per il Terzo Settore. </a:t>
            </a:r>
          </a:p>
          <a:p>
            <a:pPr lvl="1"/>
            <a:r>
              <a:rPr lang="it-IT" sz="2400" b="1" dirty="0">
                <a:solidFill>
                  <a:srgbClr val="FF0000"/>
                </a:solidFill>
              </a:rPr>
              <a:t>fornire strumenti di autovalutazione e controllo </a:t>
            </a:r>
            <a:r>
              <a:rPr lang="it-IT" sz="1800" dirty="0"/>
              <a:t>alle reti associative, mettendole in condizione di essere protagoniste all'interno del nuovo welfare </a:t>
            </a:r>
          </a:p>
          <a:p>
            <a:endParaRPr lang="it-IT" dirty="0"/>
          </a:p>
        </p:txBody>
      </p:sp>
    </p:spTree>
    <p:extLst>
      <p:ext uri="{BB962C8B-B14F-4D97-AF65-F5344CB8AC3E}">
        <p14:creationId xmlns:p14="http://schemas.microsoft.com/office/powerpoint/2010/main" val="287851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1DB810B-09D0-BE4D-A965-7FAE0F967673}"/>
              </a:ext>
            </a:extLst>
          </p:cNvPr>
          <p:cNvSpPr>
            <a:spLocks noGrp="1"/>
          </p:cNvSpPr>
          <p:nvPr>
            <p:ph type="title"/>
          </p:nvPr>
        </p:nvSpPr>
        <p:spPr>
          <a:xfrm>
            <a:off x="677333" y="504670"/>
            <a:ext cx="8736489" cy="724525"/>
          </a:xfrm>
        </p:spPr>
        <p:txBody>
          <a:bodyPr>
            <a:normAutofit fontScale="90000"/>
          </a:bodyPr>
          <a:lstStyle/>
          <a:p>
            <a:r>
              <a:rPr lang="it-IT" b="1" dirty="0"/>
              <a:t>Le associazioni alla prova della Normativa…  </a:t>
            </a:r>
            <a:br>
              <a:rPr lang="it-IT" dirty="0"/>
            </a:br>
            <a:endParaRPr lang="it-IT" dirty="0"/>
          </a:p>
        </p:txBody>
      </p:sp>
      <p:sp>
        <p:nvSpPr>
          <p:cNvPr id="3" name="Segnaposto contenuto 2">
            <a:extLst>
              <a:ext uri="{FF2B5EF4-FFF2-40B4-BE49-F238E27FC236}">
                <a16:creationId xmlns:a16="http://schemas.microsoft.com/office/drawing/2014/main" id="{52786255-3315-5047-9CBF-1F81391AB1DF}"/>
              </a:ext>
            </a:extLst>
          </p:cNvPr>
          <p:cNvSpPr>
            <a:spLocks noGrp="1"/>
          </p:cNvSpPr>
          <p:nvPr>
            <p:ph idx="1"/>
          </p:nvPr>
        </p:nvSpPr>
        <p:spPr>
          <a:xfrm>
            <a:off x="167673" y="1379097"/>
            <a:ext cx="9111237" cy="5036695"/>
          </a:xfrm>
        </p:spPr>
        <p:txBody>
          <a:bodyPr>
            <a:normAutofit lnSpcReduction="10000"/>
          </a:bodyPr>
          <a:lstStyle/>
          <a:p>
            <a:r>
              <a:rPr lang="it-IT" b="1" dirty="0"/>
              <a:t>La riforma presenta delle difficoltà di comprensione e di interpretazione </a:t>
            </a:r>
            <a:r>
              <a:rPr lang="it-IT" dirty="0"/>
              <a:t>che non la rendono accessibile a tutte le organizzazioni, specialmente quelle </a:t>
            </a:r>
            <a:r>
              <a:rPr lang="it-IT" dirty="0" err="1"/>
              <a:t>piu</a:t>
            </a:r>
            <a:r>
              <a:rPr lang="it-IT" dirty="0"/>
              <a:t>̀ vecchie, piccole e meno strutturate. </a:t>
            </a:r>
          </a:p>
          <a:p>
            <a:r>
              <a:rPr lang="it-IT" b="1" dirty="0"/>
              <a:t>Il sito del RUNTS appare di gestione complessa</a:t>
            </a:r>
            <a:r>
              <a:rPr lang="it-IT" dirty="0"/>
              <a:t>, sia per la gestione tecnica, sia per le nuove incombenze e le scadenze previste. Per fare fronte a quanto previsto sempre </a:t>
            </a:r>
            <a:r>
              <a:rPr lang="it-IT" dirty="0" err="1"/>
              <a:t>piu</a:t>
            </a:r>
            <a:r>
              <a:rPr lang="it-IT" dirty="0"/>
              <a:t>̀ associazioni si stanno rivolgendo ai professionisti. </a:t>
            </a:r>
          </a:p>
          <a:p>
            <a:r>
              <a:rPr lang="it-IT" b="1" dirty="0"/>
              <a:t>Malgrado tutto questo, nella nostra provincia ABBIAMO COMPLETATO NEI TEMPI PREVISTI: </a:t>
            </a:r>
          </a:p>
          <a:p>
            <a:pPr lvl="1"/>
            <a:r>
              <a:rPr lang="it-IT" b="1" dirty="0">
                <a:solidFill>
                  <a:srgbClr val="FF0000"/>
                </a:solidFill>
              </a:rPr>
              <a:t>LE MODIFICHE STATUTARIE </a:t>
            </a:r>
            <a:r>
              <a:rPr lang="it-IT" b="1" dirty="0">
                <a:solidFill>
                  <a:schemeClr val="tx1"/>
                </a:solidFill>
              </a:rPr>
              <a:t>(seconda tornata) CON IL COINVOLGIMENTO ATTIVO DI TUTTE LE ASSEMBLEE DEGLI ISCRITTI</a:t>
            </a:r>
          </a:p>
          <a:p>
            <a:pPr lvl="1"/>
            <a:r>
              <a:rPr lang="it-IT" b="1" dirty="0">
                <a:solidFill>
                  <a:srgbClr val="FF0000"/>
                </a:solidFill>
              </a:rPr>
              <a:t>IL COMPLETAMENTO DI TUTTE LE INFORMAZIONI ALL’INTERNO DI OGNI PAGINA RUNTS </a:t>
            </a:r>
            <a:r>
              <a:rPr lang="it-IT" b="1" dirty="0">
                <a:solidFill>
                  <a:schemeClr val="tx1"/>
                </a:solidFill>
              </a:rPr>
              <a:t>DELLE ASSOCIAZIONI TRASMIGRATE DAL REGISTRO REGIONALE (manca una sola associazione che ha la scadenza a maggio)</a:t>
            </a:r>
          </a:p>
          <a:p>
            <a:pPr lvl="1"/>
            <a:r>
              <a:rPr lang="it-IT" b="1" dirty="0">
                <a:solidFill>
                  <a:srgbClr val="FF0000"/>
                </a:solidFill>
              </a:rPr>
              <a:t>3 NUOVE ISCRIZIONI </a:t>
            </a:r>
            <a:r>
              <a:rPr lang="it-IT" b="1" dirty="0">
                <a:solidFill>
                  <a:schemeClr val="tx1"/>
                </a:solidFill>
              </a:rPr>
              <a:t>DI ASSOCIAZIONI MAI ISCRITTE AL REGISTRO NAZIONALE O APPENA FONDATE: AUSER A MENTE APERTA APS, AUSER OSTRA APS, AUSER FUTURA APS. </a:t>
            </a:r>
          </a:p>
          <a:p>
            <a:pPr lvl="1"/>
            <a:r>
              <a:rPr lang="it-IT" b="1" dirty="0">
                <a:solidFill>
                  <a:srgbClr val="FF0000"/>
                </a:solidFill>
              </a:rPr>
              <a:t>STIAMO PER ISCRIVERE UNA ASSOCIAZIONE APPENA AFFILIATA </a:t>
            </a:r>
            <a:r>
              <a:rPr lang="it-IT" b="1" dirty="0">
                <a:solidFill>
                  <a:schemeClr val="tx1"/>
                </a:solidFill>
              </a:rPr>
              <a:t>CON NOI PASSATA AD AUSER DA ANCESCAO: AUSER CENTRO SOCIALE A APS </a:t>
            </a:r>
          </a:p>
          <a:p>
            <a:endParaRPr lang="it-IT" dirty="0"/>
          </a:p>
        </p:txBody>
      </p:sp>
    </p:spTree>
    <p:extLst>
      <p:ext uri="{BB962C8B-B14F-4D97-AF65-F5344CB8AC3E}">
        <p14:creationId xmlns:p14="http://schemas.microsoft.com/office/powerpoint/2010/main" val="4224848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8E1CFEE2-C5FA-C342-96FB-6DA724885931}"/>
              </a:ext>
            </a:extLst>
          </p:cNvPr>
          <p:cNvPicPr>
            <a:picLocks noChangeAspect="1"/>
          </p:cNvPicPr>
          <p:nvPr/>
        </p:nvPicPr>
        <p:blipFill>
          <a:blip r:embed="rId2"/>
          <a:stretch>
            <a:fillRect/>
          </a:stretch>
        </p:blipFill>
        <p:spPr>
          <a:xfrm>
            <a:off x="1652250" y="419726"/>
            <a:ext cx="8450484" cy="5651290"/>
          </a:xfrm>
          <a:prstGeom prst="rect">
            <a:avLst/>
          </a:prstGeom>
        </p:spPr>
      </p:pic>
      <p:pic>
        <p:nvPicPr>
          <p:cNvPr id="2049" name="Picture 1" descr="page10image58997968">
            <a:extLst>
              <a:ext uri="{FF2B5EF4-FFF2-40B4-BE49-F238E27FC236}">
                <a16:creationId xmlns:a16="http://schemas.microsoft.com/office/drawing/2014/main" id="{B5722DF9-F8C1-97C0-373E-11615F6B32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514600" cy="18542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page10image58997968">
            <a:extLst>
              <a:ext uri="{FF2B5EF4-FFF2-40B4-BE49-F238E27FC236}">
                <a16:creationId xmlns:a16="http://schemas.microsoft.com/office/drawing/2014/main" id="{0FA9D071-48C5-8DF4-B45F-C8C1C400B1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514600" cy="185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5820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171E9411-4E79-D240-BD12-D003B1F29657}"/>
              </a:ext>
            </a:extLst>
          </p:cNvPr>
          <p:cNvSpPr>
            <a:spLocks noGrp="1"/>
          </p:cNvSpPr>
          <p:nvPr>
            <p:ph type="title"/>
          </p:nvPr>
        </p:nvSpPr>
        <p:spPr>
          <a:xfrm>
            <a:off x="280867" y="434963"/>
            <a:ext cx="3904752" cy="1069393"/>
          </a:xfrm>
          <a:solidFill>
            <a:schemeClr val="accent1">
              <a:lumMod val="60000"/>
              <a:lumOff val="40000"/>
            </a:schemeClr>
          </a:solidFill>
        </p:spPr>
        <p:txBody>
          <a:bodyPr>
            <a:noAutofit/>
          </a:bodyPr>
          <a:lstStyle/>
          <a:p>
            <a:r>
              <a:rPr lang="it-IT" sz="3200" b="1" dirty="0">
                <a:solidFill>
                  <a:schemeClr val="tx1"/>
                </a:solidFill>
              </a:rPr>
              <a:t>TESSERAMENTO Auser </a:t>
            </a:r>
            <a:r>
              <a:rPr lang="it-IT" sz="3200" b="1" dirty="0" err="1">
                <a:solidFill>
                  <a:schemeClr val="tx1"/>
                </a:solidFill>
              </a:rPr>
              <a:t>Prov</a:t>
            </a:r>
            <a:r>
              <a:rPr lang="it-IT" sz="3200" b="1" dirty="0">
                <a:solidFill>
                  <a:schemeClr val="tx1"/>
                </a:solidFill>
              </a:rPr>
              <a:t>. Ancona </a:t>
            </a:r>
            <a:r>
              <a:rPr lang="it-IT" sz="3200" b="1" dirty="0"/>
              <a:t> </a:t>
            </a:r>
          </a:p>
        </p:txBody>
      </p:sp>
      <p:sp>
        <p:nvSpPr>
          <p:cNvPr id="6" name="Segnaposto testo 5">
            <a:extLst>
              <a:ext uri="{FF2B5EF4-FFF2-40B4-BE49-F238E27FC236}">
                <a16:creationId xmlns:a16="http://schemas.microsoft.com/office/drawing/2014/main" id="{2736EFB9-C43B-AA40-8C9F-955FFDDCF3E7}"/>
              </a:ext>
            </a:extLst>
          </p:cNvPr>
          <p:cNvSpPr>
            <a:spLocks noGrp="1"/>
          </p:cNvSpPr>
          <p:nvPr>
            <p:ph type="body" sz="half" idx="2"/>
          </p:nvPr>
        </p:nvSpPr>
        <p:spPr>
          <a:xfrm>
            <a:off x="275438" y="2905687"/>
            <a:ext cx="3782765" cy="3047569"/>
          </a:xfrm>
        </p:spPr>
        <p:txBody>
          <a:bodyPr>
            <a:normAutofit fontScale="85000" lnSpcReduction="10000"/>
          </a:bodyPr>
          <a:lstStyle/>
          <a:p>
            <a:pPr algn="ctr"/>
            <a:r>
              <a:rPr lang="it-IT" sz="2300" b="1" dirty="0"/>
              <a:t>     </a:t>
            </a:r>
            <a:endParaRPr lang="it-IT" dirty="0"/>
          </a:p>
          <a:p>
            <a:r>
              <a:rPr lang="it-IT" sz="2800" b="1" dirty="0"/>
              <a:t>2019 :   3.300 </a:t>
            </a:r>
          </a:p>
          <a:p>
            <a:r>
              <a:rPr lang="it-IT" sz="1900" b="1" dirty="0"/>
              <a:t>2020 : 2.530   =  </a:t>
            </a:r>
            <a:r>
              <a:rPr lang="it-IT" sz="2400" b="1" dirty="0">
                <a:solidFill>
                  <a:srgbClr val="FF0000"/>
                </a:solidFill>
              </a:rPr>
              <a:t>- 23,3%</a:t>
            </a:r>
          </a:p>
          <a:p>
            <a:r>
              <a:rPr lang="it-IT" sz="1900" b="1" dirty="0"/>
              <a:t>2021 : 1.804   =  </a:t>
            </a:r>
            <a:r>
              <a:rPr lang="it-IT" sz="2400" b="1" dirty="0">
                <a:solidFill>
                  <a:srgbClr val="FF0000"/>
                </a:solidFill>
              </a:rPr>
              <a:t>- 28,7% </a:t>
            </a:r>
            <a:r>
              <a:rPr lang="it-IT" sz="1900" b="1" dirty="0"/>
              <a:t>sul 2020    </a:t>
            </a:r>
          </a:p>
          <a:p>
            <a:r>
              <a:rPr lang="it-IT" sz="1900" b="1" dirty="0"/>
              <a:t>                           </a:t>
            </a:r>
            <a:r>
              <a:rPr lang="it-IT" sz="2400" b="1" dirty="0">
                <a:solidFill>
                  <a:srgbClr val="FF0000"/>
                </a:solidFill>
              </a:rPr>
              <a:t>- 45,3% </a:t>
            </a:r>
            <a:r>
              <a:rPr lang="it-IT" sz="1900" b="1" dirty="0"/>
              <a:t>sul 2019</a:t>
            </a:r>
          </a:p>
          <a:p>
            <a:endParaRPr lang="it-IT" sz="1900" b="1" dirty="0"/>
          </a:p>
          <a:p>
            <a:r>
              <a:rPr lang="it-IT" sz="2400" b="1" dirty="0"/>
              <a:t> 2022 :  </a:t>
            </a:r>
            <a:r>
              <a:rPr lang="it-IT" sz="2800" b="1" u="sng" dirty="0">
                <a:solidFill>
                  <a:srgbClr val="0070C0"/>
                </a:solidFill>
              </a:rPr>
              <a:t>2387</a:t>
            </a:r>
            <a:r>
              <a:rPr lang="it-IT" sz="1600" b="1" u="sng" dirty="0">
                <a:solidFill>
                  <a:srgbClr val="0070C0"/>
                </a:solidFill>
              </a:rPr>
              <a:t> =  </a:t>
            </a:r>
            <a:r>
              <a:rPr lang="it-IT" sz="2800" b="1" u="sng" dirty="0">
                <a:solidFill>
                  <a:srgbClr val="0070C0"/>
                </a:solidFill>
              </a:rPr>
              <a:t>+32,32%</a:t>
            </a:r>
            <a:endParaRPr lang="it-IT" sz="2400" b="1" u="sng" dirty="0">
              <a:solidFill>
                <a:srgbClr val="0070C0"/>
              </a:solidFill>
            </a:endParaRPr>
          </a:p>
          <a:p>
            <a:endParaRPr lang="it-IT" dirty="0"/>
          </a:p>
          <a:p>
            <a:endParaRPr lang="it-IT" dirty="0"/>
          </a:p>
          <a:p>
            <a:endParaRPr lang="it-IT" dirty="0"/>
          </a:p>
        </p:txBody>
      </p:sp>
      <p:graphicFrame>
        <p:nvGraphicFramePr>
          <p:cNvPr id="8" name="Oggetto 7">
            <a:extLst>
              <a:ext uri="{FF2B5EF4-FFF2-40B4-BE49-F238E27FC236}">
                <a16:creationId xmlns:a16="http://schemas.microsoft.com/office/drawing/2014/main" id="{BDB32AA1-A4F6-B14A-8EF0-95E6F9263F0C}"/>
              </a:ext>
            </a:extLst>
          </p:cNvPr>
          <p:cNvGraphicFramePr>
            <a:graphicFrameLocks noChangeAspect="1"/>
          </p:cNvGraphicFramePr>
          <p:nvPr>
            <p:extLst>
              <p:ext uri="{D42A27DB-BD31-4B8C-83A1-F6EECF244321}">
                <p14:modId xmlns:p14="http://schemas.microsoft.com/office/powerpoint/2010/main" val="2094590185"/>
              </p:ext>
            </p:extLst>
          </p:nvPr>
        </p:nvGraphicFramePr>
        <p:xfrm>
          <a:off x="4313035" y="399891"/>
          <a:ext cx="6854637" cy="6093011"/>
        </p:xfrm>
        <a:graphic>
          <a:graphicData uri="http://schemas.openxmlformats.org/presentationml/2006/ole">
            <mc:AlternateContent xmlns:mc="http://schemas.openxmlformats.org/markup-compatibility/2006">
              <mc:Choice xmlns:v="urn:schemas-microsoft-com:vml" Requires="v">
                <p:oleObj name="Foglio di lavoro" r:id="rId2" imgW="5143500" imgH="4572000" progId="Excel.Sheet.12">
                  <p:embed/>
                </p:oleObj>
              </mc:Choice>
              <mc:Fallback>
                <p:oleObj name="Foglio di lavoro" r:id="rId2" imgW="5143500" imgH="4572000" progId="Excel.Sheet.12">
                  <p:embed/>
                  <p:pic>
                    <p:nvPicPr>
                      <p:cNvPr id="8" name="Oggetto 7">
                        <a:extLst>
                          <a:ext uri="{FF2B5EF4-FFF2-40B4-BE49-F238E27FC236}">
                            <a16:creationId xmlns:a16="http://schemas.microsoft.com/office/drawing/2014/main" id="{BDB32AA1-A4F6-B14A-8EF0-95E6F9263F0C}"/>
                          </a:ext>
                        </a:extLst>
                      </p:cNvPr>
                      <p:cNvPicPr/>
                      <p:nvPr/>
                    </p:nvPicPr>
                    <p:blipFill>
                      <a:blip r:embed="rId3"/>
                      <a:stretch>
                        <a:fillRect/>
                      </a:stretch>
                    </p:blipFill>
                    <p:spPr>
                      <a:xfrm>
                        <a:off x="4313035" y="399891"/>
                        <a:ext cx="6854637" cy="6093011"/>
                      </a:xfrm>
                      <a:prstGeom prst="rect">
                        <a:avLst/>
                      </a:prstGeom>
                    </p:spPr>
                  </p:pic>
                </p:oleObj>
              </mc:Fallback>
            </mc:AlternateContent>
          </a:graphicData>
        </a:graphic>
      </p:graphicFrame>
      <p:sp>
        <p:nvSpPr>
          <p:cNvPr id="2" name="Rettangolo arrotondato 1">
            <a:extLst>
              <a:ext uri="{FF2B5EF4-FFF2-40B4-BE49-F238E27FC236}">
                <a16:creationId xmlns:a16="http://schemas.microsoft.com/office/drawing/2014/main" id="{0BFDA7B7-3B1D-1549-A842-1C040B12DBBC}"/>
              </a:ext>
            </a:extLst>
          </p:cNvPr>
          <p:cNvSpPr/>
          <p:nvPr/>
        </p:nvSpPr>
        <p:spPr>
          <a:xfrm>
            <a:off x="1050052" y="1820243"/>
            <a:ext cx="2233534" cy="1214203"/>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1"/>
                </a:solidFill>
              </a:rPr>
              <a:t>OBIETTIVO 2023 </a:t>
            </a:r>
          </a:p>
          <a:p>
            <a:pPr algn="ctr"/>
            <a:r>
              <a:rPr lang="it-IT" sz="4000" b="1" dirty="0">
                <a:solidFill>
                  <a:srgbClr val="FF0000"/>
                </a:solidFill>
              </a:rPr>
              <a:t>3.100</a:t>
            </a:r>
            <a:endParaRPr lang="it-IT" sz="2400" b="1" dirty="0">
              <a:solidFill>
                <a:srgbClr val="FF0000"/>
              </a:solidFill>
            </a:endParaRPr>
          </a:p>
          <a:p>
            <a:pPr algn="ctr"/>
            <a:endParaRPr lang="it-IT" dirty="0"/>
          </a:p>
        </p:txBody>
      </p:sp>
    </p:spTree>
    <p:extLst>
      <p:ext uri="{BB962C8B-B14F-4D97-AF65-F5344CB8AC3E}">
        <p14:creationId xmlns:p14="http://schemas.microsoft.com/office/powerpoint/2010/main" val="865569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6CC9E66-213A-514F-AB47-C62422FDCA8B}"/>
              </a:ext>
            </a:extLst>
          </p:cNvPr>
          <p:cNvSpPr>
            <a:spLocks noGrp="1"/>
          </p:cNvSpPr>
          <p:nvPr>
            <p:ph type="title"/>
          </p:nvPr>
        </p:nvSpPr>
        <p:spPr>
          <a:xfrm>
            <a:off x="677334" y="609600"/>
            <a:ext cx="8596668" cy="814466"/>
          </a:xfrm>
        </p:spPr>
        <p:txBody>
          <a:bodyPr>
            <a:normAutofit fontScale="90000"/>
          </a:bodyPr>
          <a:lstStyle/>
          <a:p>
            <a:r>
              <a:rPr lang="it-IT" b="1" dirty="0"/>
              <a:t>Quali problemi dobbiamo affrontare </a:t>
            </a:r>
            <a:br>
              <a:rPr lang="it-IT" b="1" dirty="0"/>
            </a:br>
            <a:endParaRPr lang="it-IT" b="1" dirty="0"/>
          </a:p>
        </p:txBody>
      </p:sp>
      <p:sp>
        <p:nvSpPr>
          <p:cNvPr id="3" name="Segnaposto contenuto 2">
            <a:extLst>
              <a:ext uri="{FF2B5EF4-FFF2-40B4-BE49-F238E27FC236}">
                <a16:creationId xmlns:a16="http://schemas.microsoft.com/office/drawing/2014/main" id="{6ED1D19D-1C50-B344-952F-4CBEDA5E7A9B}"/>
              </a:ext>
            </a:extLst>
          </p:cNvPr>
          <p:cNvSpPr>
            <a:spLocks noGrp="1"/>
          </p:cNvSpPr>
          <p:nvPr>
            <p:ph idx="1"/>
          </p:nvPr>
        </p:nvSpPr>
        <p:spPr>
          <a:xfrm>
            <a:off x="677334" y="1618938"/>
            <a:ext cx="9381066" cy="4781861"/>
          </a:xfrm>
        </p:spPr>
        <p:txBody>
          <a:bodyPr>
            <a:normAutofit fontScale="92500" lnSpcReduction="20000"/>
          </a:bodyPr>
          <a:lstStyle/>
          <a:p>
            <a:r>
              <a:rPr lang="it-IT" dirty="0"/>
              <a:t>Convivono, all’interno della nostra Rete, realtà molto differenti per dimensione, capacità progettuale, risorse, disponibilità di volontarie e volontari, numero di associate e associati. Nel rispetto della nostra varietà, ogni struttura dovrà raggiungere gli standard minimi sul piano organizzativo, amministrativo e gestionale, che la Conferenza dovrà indicare;</a:t>
            </a:r>
          </a:p>
          <a:p>
            <a:r>
              <a:rPr lang="it-IT" sz="2400" b="1" dirty="0">
                <a:solidFill>
                  <a:srgbClr val="FF0000"/>
                </a:solidFill>
              </a:rPr>
              <a:t>La centralità del </a:t>
            </a:r>
            <a:r>
              <a:rPr lang="it-IT" sz="3000" b="1" dirty="0">
                <a:solidFill>
                  <a:srgbClr val="FF0000"/>
                </a:solidFill>
              </a:rPr>
              <a:t>Territorio</a:t>
            </a:r>
            <a:r>
              <a:rPr lang="it-IT" sz="2400" b="1" dirty="0"/>
              <a:t>, il suo rafforzamento rappresenta una delle sfide da affrontare. Dare centralità alle strutture territoriali/provinciali è la soluzione per il raggiungimento di politiche associative omogenee;</a:t>
            </a:r>
          </a:p>
          <a:p>
            <a:r>
              <a:rPr lang="it-IT" sz="2200" b="1" dirty="0"/>
              <a:t>Diminuisce in tutto il Paese il numero delle persone che si avvicinano all’attività di </a:t>
            </a:r>
            <a:r>
              <a:rPr lang="it-IT" sz="3000" b="1" dirty="0">
                <a:solidFill>
                  <a:srgbClr val="FF0000"/>
                </a:solidFill>
              </a:rPr>
              <a:t>volontariato. </a:t>
            </a:r>
            <a:r>
              <a:rPr lang="it-IT" sz="2200" b="1" dirty="0"/>
              <a:t>Occorre ricreare sistemi di comunicazione e coinvolgimento utili a riattivare l’interesse per Auser. Serve investire sui giovani!</a:t>
            </a:r>
          </a:p>
          <a:p>
            <a:r>
              <a:rPr lang="it-IT" sz="2200" b="1" dirty="0"/>
              <a:t>Serve ridare slancio al tema del </a:t>
            </a:r>
            <a:r>
              <a:rPr lang="it-IT" sz="3000" b="1" dirty="0">
                <a:solidFill>
                  <a:srgbClr val="FF0000"/>
                </a:solidFill>
              </a:rPr>
              <a:t>tesseramento,</a:t>
            </a:r>
            <a:r>
              <a:rPr lang="it-IT" sz="2200" b="1" dirty="0"/>
              <a:t> anche riassegnando al valore dell’iscrizione, contenuti politici e valoriali e il significato dell’appartenenza;</a:t>
            </a:r>
          </a:p>
          <a:p>
            <a:endParaRPr lang="it-IT" dirty="0"/>
          </a:p>
        </p:txBody>
      </p:sp>
    </p:spTree>
    <p:extLst>
      <p:ext uri="{BB962C8B-B14F-4D97-AF65-F5344CB8AC3E}">
        <p14:creationId xmlns:p14="http://schemas.microsoft.com/office/powerpoint/2010/main" val="43394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F1728981-8E14-F24C-9EB8-E87B30BACF35}"/>
              </a:ext>
            </a:extLst>
          </p:cNvPr>
          <p:cNvSpPr>
            <a:spLocks noGrp="1"/>
          </p:cNvSpPr>
          <p:nvPr>
            <p:ph type="title"/>
          </p:nvPr>
        </p:nvSpPr>
        <p:spPr/>
        <p:txBody>
          <a:bodyPr>
            <a:normAutofit fontScale="90000"/>
          </a:bodyPr>
          <a:lstStyle/>
          <a:p>
            <a:pPr algn="ctr"/>
            <a:r>
              <a:rPr lang="it-IT" b="1" dirty="0"/>
              <a:t>Obiettivi della Conferenza </a:t>
            </a:r>
            <a:br>
              <a:rPr lang="it-IT" b="1" dirty="0"/>
            </a:br>
            <a:r>
              <a:rPr lang="it-IT" b="1" dirty="0"/>
              <a:t>Una Rete che funzioni! </a:t>
            </a:r>
            <a:br>
              <a:rPr lang="it-IT" dirty="0"/>
            </a:br>
            <a:endParaRPr lang="it-IT" dirty="0"/>
          </a:p>
        </p:txBody>
      </p:sp>
      <p:sp>
        <p:nvSpPr>
          <p:cNvPr id="6" name="Segnaposto contenuto 5">
            <a:extLst>
              <a:ext uri="{FF2B5EF4-FFF2-40B4-BE49-F238E27FC236}">
                <a16:creationId xmlns:a16="http://schemas.microsoft.com/office/drawing/2014/main" id="{AE1FA20F-5F5D-4841-A6EE-2B9178F6BE28}"/>
              </a:ext>
            </a:extLst>
          </p:cNvPr>
          <p:cNvSpPr>
            <a:spLocks noGrp="1"/>
          </p:cNvSpPr>
          <p:nvPr>
            <p:ph idx="1"/>
          </p:nvPr>
        </p:nvSpPr>
        <p:spPr>
          <a:xfrm>
            <a:off x="677334" y="1930400"/>
            <a:ext cx="8596668" cy="4530361"/>
          </a:xfrm>
        </p:spPr>
        <p:txBody>
          <a:bodyPr>
            <a:normAutofit fontScale="92500" lnSpcReduction="10000"/>
          </a:bodyPr>
          <a:lstStyle/>
          <a:p>
            <a:r>
              <a:rPr lang="it-IT" sz="2200" b="1" dirty="0"/>
              <a:t>Identificare gli snodi, i livelli organizzativi e le responsabilità attraverso i quali la Rete si articola;</a:t>
            </a:r>
          </a:p>
          <a:p>
            <a:r>
              <a:rPr lang="it-IT" sz="2200" dirty="0"/>
              <a:t>Raggiungimento di </a:t>
            </a:r>
            <a:r>
              <a:rPr lang="it-IT" sz="2200" b="1" dirty="0">
                <a:solidFill>
                  <a:srgbClr val="FF0000"/>
                </a:solidFill>
              </a:rPr>
              <a:t>standard minimi </a:t>
            </a:r>
            <a:r>
              <a:rPr lang="it-IT" sz="2200" dirty="0"/>
              <a:t>per ogni struttura. </a:t>
            </a:r>
            <a:endParaRPr lang="it-IT" sz="3000" b="1" dirty="0">
              <a:solidFill>
                <a:srgbClr val="FF0000"/>
              </a:solidFill>
            </a:endParaRPr>
          </a:p>
          <a:p>
            <a:r>
              <a:rPr lang="it-IT" b="1" dirty="0"/>
              <a:t>Creazione di </a:t>
            </a:r>
            <a:r>
              <a:rPr lang="it-IT" sz="2200" b="1" dirty="0">
                <a:solidFill>
                  <a:srgbClr val="FF0000"/>
                </a:solidFill>
              </a:rPr>
              <a:t>riferimenti e di competenze</a:t>
            </a:r>
            <a:r>
              <a:rPr lang="it-IT" sz="2200" dirty="0">
                <a:solidFill>
                  <a:srgbClr val="FF0000"/>
                </a:solidFill>
              </a:rPr>
              <a:t>,</a:t>
            </a:r>
            <a:r>
              <a:rPr lang="it-IT" dirty="0"/>
              <a:t> dove non ci siano. </a:t>
            </a:r>
            <a:r>
              <a:rPr lang="it-IT" sz="2200" b="1" dirty="0">
                <a:solidFill>
                  <a:srgbClr val="FF0000"/>
                </a:solidFill>
              </a:rPr>
              <a:t>Ruolo fondamentale della FORMAZIONE</a:t>
            </a:r>
            <a:endParaRPr lang="it-IT" b="1" dirty="0">
              <a:solidFill>
                <a:srgbClr val="FF0000"/>
              </a:solidFill>
            </a:endParaRPr>
          </a:p>
          <a:p>
            <a:r>
              <a:rPr lang="it-IT" sz="2100" b="1" dirty="0">
                <a:solidFill>
                  <a:schemeClr val="tx1"/>
                </a:solidFill>
              </a:rPr>
              <a:t>Valorizzare le filiere di </a:t>
            </a:r>
            <a:r>
              <a:rPr lang="it-IT" sz="2100" b="1" dirty="0">
                <a:solidFill>
                  <a:srgbClr val="FF0000"/>
                </a:solidFill>
              </a:rPr>
              <a:t>Auser Cultura, Filo D’Argento, Servizi civici </a:t>
            </a:r>
            <a:r>
              <a:rPr lang="it-IT" sz="2100" b="1" dirty="0">
                <a:solidFill>
                  <a:schemeClr val="tx1"/>
                </a:solidFill>
              </a:rPr>
              <a:t>per confrontarci</a:t>
            </a:r>
            <a:r>
              <a:rPr lang="it-IT" sz="2100" b="1" dirty="0">
                <a:solidFill>
                  <a:srgbClr val="FF0000"/>
                </a:solidFill>
              </a:rPr>
              <a:t> sulle attività, </a:t>
            </a:r>
            <a:r>
              <a:rPr lang="it-IT" sz="2100" b="1" dirty="0">
                <a:solidFill>
                  <a:schemeClr val="tx1"/>
                </a:solidFill>
              </a:rPr>
              <a:t>sviluppare </a:t>
            </a:r>
            <a:r>
              <a:rPr lang="it-IT" sz="2100" b="1" dirty="0">
                <a:solidFill>
                  <a:srgbClr val="FF0000"/>
                </a:solidFill>
              </a:rPr>
              <a:t>modalità operative omogenee, contaminarci. </a:t>
            </a:r>
            <a:endParaRPr lang="it-IT" sz="2200" b="1" dirty="0">
              <a:solidFill>
                <a:srgbClr val="FF0000"/>
              </a:solidFill>
            </a:endParaRPr>
          </a:p>
          <a:p>
            <a:r>
              <a:rPr lang="it-IT" sz="2200" b="1" dirty="0">
                <a:solidFill>
                  <a:srgbClr val="FF0000"/>
                </a:solidFill>
              </a:rPr>
              <a:t>Aprirci ai giovani e alle comunità;</a:t>
            </a:r>
          </a:p>
          <a:p>
            <a:r>
              <a:rPr lang="it-IT" sz="2200" b="1" dirty="0">
                <a:solidFill>
                  <a:srgbClr val="FF0000"/>
                </a:solidFill>
              </a:rPr>
              <a:t>Incrementare le fonti di finanziamento </a:t>
            </a:r>
            <a:r>
              <a:rPr lang="it-IT" dirty="0"/>
              <a:t>che permettano di sviluppare attività: </a:t>
            </a:r>
            <a:r>
              <a:rPr lang="it-IT" sz="2200" b="1" dirty="0">
                <a:solidFill>
                  <a:srgbClr val="FF0000"/>
                </a:solidFill>
              </a:rPr>
              <a:t>raccolta fondi, partecipazione a bandi</a:t>
            </a:r>
            <a:endParaRPr lang="it-IT" b="1" dirty="0">
              <a:solidFill>
                <a:srgbClr val="FF0000"/>
              </a:solidFill>
            </a:endParaRPr>
          </a:p>
          <a:p>
            <a:r>
              <a:rPr lang="it-IT" b="1" dirty="0"/>
              <a:t>Incrementare il </a:t>
            </a:r>
            <a:r>
              <a:rPr lang="it-IT" sz="2200" b="1" dirty="0">
                <a:solidFill>
                  <a:srgbClr val="FF0000"/>
                </a:solidFill>
              </a:rPr>
              <a:t>5x1000</a:t>
            </a:r>
            <a:endParaRPr lang="it-IT" b="1" dirty="0">
              <a:solidFill>
                <a:srgbClr val="FF0000"/>
              </a:solidFill>
            </a:endParaRPr>
          </a:p>
          <a:p>
            <a:r>
              <a:rPr lang="it-IT" b="1" dirty="0"/>
              <a:t>Il </a:t>
            </a:r>
            <a:r>
              <a:rPr lang="it-IT" sz="2200" b="1" dirty="0">
                <a:solidFill>
                  <a:srgbClr val="FF0000"/>
                </a:solidFill>
              </a:rPr>
              <a:t>tesseramento.</a:t>
            </a:r>
            <a:endParaRPr lang="it-IT" b="1" dirty="0">
              <a:solidFill>
                <a:srgbClr val="FF0000"/>
              </a:solidFill>
            </a:endParaRPr>
          </a:p>
        </p:txBody>
      </p:sp>
    </p:spTree>
    <p:extLst>
      <p:ext uri="{BB962C8B-B14F-4D97-AF65-F5344CB8AC3E}">
        <p14:creationId xmlns:p14="http://schemas.microsoft.com/office/powerpoint/2010/main" val="1142068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23C3C1-68CD-4C49-9EF2-48D67A300B40}"/>
              </a:ext>
            </a:extLst>
          </p:cNvPr>
          <p:cNvSpPr>
            <a:spLocks noGrp="1"/>
          </p:cNvSpPr>
          <p:nvPr>
            <p:ph type="title"/>
          </p:nvPr>
        </p:nvSpPr>
        <p:spPr>
          <a:xfrm>
            <a:off x="677333" y="609599"/>
            <a:ext cx="9560949" cy="1653915"/>
          </a:xfrm>
        </p:spPr>
        <p:txBody>
          <a:bodyPr>
            <a:normAutofit fontScale="90000"/>
          </a:bodyPr>
          <a:lstStyle/>
          <a:p>
            <a:r>
              <a:rPr lang="it-IT" b="1" dirty="0"/>
              <a:t>Le nostre specificità… </a:t>
            </a:r>
            <a:r>
              <a:rPr lang="it-IT" b="1" dirty="0">
                <a:solidFill>
                  <a:srgbClr val="0070C0"/>
                </a:solidFill>
              </a:rPr>
              <a:t>LE NOSTRE ATTIVITA’</a:t>
            </a:r>
            <a:br>
              <a:rPr lang="it-IT" dirty="0">
                <a:solidFill>
                  <a:srgbClr val="0070C0"/>
                </a:solidFill>
              </a:rPr>
            </a:br>
            <a:r>
              <a:rPr lang="it-IT" dirty="0">
                <a:solidFill>
                  <a:srgbClr val="FF0000"/>
                </a:solidFill>
              </a:rPr>
              <a:t>Filo d’Argento, Volontariato Civico, Auser Cultura</a:t>
            </a:r>
            <a:r>
              <a:rPr lang="it-IT" dirty="0"/>
              <a:t>, </a:t>
            </a:r>
            <a:r>
              <a:rPr lang="it-IT" dirty="0">
                <a:solidFill>
                  <a:schemeClr val="accent5">
                    <a:lumMod val="75000"/>
                  </a:schemeClr>
                </a:solidFill>
              </a:rPr>
              <a:t>Osservatorio per le Pari Opportunità </a:t>
            </a:r>
            <a:br>
              <a:rPr lang="it-IT" dirty="0">
                <a:solidFill>
                  <a:schemeClr val="accent5">
                    <a:lumMod val="75000"/>
                  </a:schemeClr>
                </a:solidFill>
              </a:rPr>
            </a:br>
            <a:endParaRPr lang="it-IT" dirty="0">
              <a:solidFill>
                <a:schemeClr val="accent5">
                  <a:lumMod val="75000"/>
                </a:schemeClr>
              </a:solidFill>
            </a:endParaRPr>
          </a:p>
        </p:txBody>
      </p:sp>
      <p:sp>
        <p:nvSpPr>
          <p:cNvPr id="3" name="Segnaposto contenuto 2">
            <a:extLst>
              <a:ext uri="{FF2B5EF4-FFF2-40B4-BE49-F238E27FC236}">
                <a16:creationId xmlns:a16="http://schemas.microsoft.com/office/drawing/2014/main" id="{28F8470F-3DBD-FC44-906D-D1445440513B}"/>
              </a:ext>
            </a:extLst>
          </p:cNvPr>
          <p:cNvSpPr>
            <a:spLocks noGrp="1"/>
          </p:cNvSpPr>
          <p:nvPr>
            <p:ph idx="1"/>
          </p:nvPr>
        </p:nvSpPr>
        <p:spPr>
          <a:xfrm>
            <a:off x="677334" y="2655259"/>
            <a:ext cx="8976332" cy="3880773"/>
          </a:xfrm>
        </p:spPr>
        <p:txBody>
          <a:bodyPr/>
          <a:lstStyle/>
          <a:p>
            <a:r>
              <a:rPr lang="it-IT" dirty="0"/>
              <a:t>Si dovrà </a:t>
            </a:r>
            <a:r>
              <a:rPr lang="it-IT" b="1" dirty="0">
                <a:solidFill>
                  <a:srgbClr val="FF0000"/>
                </a:solidFill>
              </a:rPr>
              <a:t>portare a compimento </a:t>
            </a:r>
            <a:r>
              <a:rPr lang="it-IT" b="1" dirty="0"/>
              <a:t>la creazione ed il funzionamento delle tre filiere relative ai settori strategici </a:t>
            </a:r>
            <a:r>
              <a:rPr lang="it-IT" b="1" dirty="0">
                <a:solidFill>
                  <a:srgbClr val="FF0000"/>
                </a:solidFill>
              </a:rPr>
              <a:t>(Filo d’Argento, Volontariato Civico e Cultura),</a:t>
            </a:r>
            <a:r>
              <a:rPr lang="it-IT" dirty="0">
                <a:solidFill>
                  <a:srgbClr val="FF0000"/>
                </a:solidFill>
              </a:rPr>
              <a:t> </a:t>
            </a:r>
            <a:r>
              <a:rPr lang="it-IT" dirty="0"/>
              <a:t>in altrettante sedi coordinate dalla Presidenza Nazionale per:</a:t>
            </a:r>
            <a:r>
              <a:rPr lang="it-IT" sz="1600" dirty="0"/>
              <a:t> </a:t>
            </a:r>
            <a:r>
              <a:rPr lang="it-IT" sz="1800" b="1" u="sng" dirty="0"/>
              <a:t>condivisione, sintesi e proposta </a:t>
            </a:r>
            <a:r>
              <a:rPr lang="it-IT" b="1" dirty="0"/>
              <a:t>al fine di:</a:t>
            </a:r>
          </a:p>
          <a:p>
            <a:pPr lvl="1"/>
            <a:r>
              <a:rPr lang="it-IT" b="1" dirty="0"/>
              <a:t>innalzare gli </a:t>
            </a:r>
            <a:r>
              <a:rPr lang="it-IT" b="1" dirty="0">
                <a:solidFill>
                  <a:srgbClr val="FF0000"/>
                </a:solidFill>
              </a:rPr>
              <a:t>standard minimi</a:t>
            </a:r>
          </a:p>
          <a:p>
            <a:pPr lvl="1"/>
            <a:r>
              <a:rPr lang="it-IT" sz="1800" b="1" dirty="0"/>
              <a:t>reperire </a:t>
            </a:r>
            <a:r>
              <a:rPr lang="it-IT" sz="1800" b="1" dirty="0">
                <a:solidFill>
                  <a:srgbClr val="FF0000"/>
                </a:solidFill>
              </a:rPr>
              <a:t>azioni sinergiche </a:t>
            </a:r>
            <a:r>
              <a:rPr lang="it-IT" sz="1800" b="1" dirty="0"/>
              <a:t>e solidaristiche </a:t>
            </a:r>
          </a:p>
          <a:p>
            <a:pPr lvl="1"/>
            <a:r>
              <a:rPr lang="it-IT" sz="1800" b="1" dirty="0">
                <a:solidFill>
                  <a:srgbClr val="FF0000"/>
                </a:solidFill>
              </a:rPr>
              <a:t>analizzare normative </a:t>
            </a:r>
            <a:r>
              <a:rPr lang="it-IT" sz="1800" b="1" dirty="0"/>
              <a:t>relative ai settori </a:t>
            </a:r>
          </a:p>
          <a:p>
            <a:pPr lvl="1"/>
            <a:r>
              <a:rPr lang="it-IT" sz="1800" b="1" dirty="0">
                <a:solidFill>
                  <a:srgbClr val="FF0000"/>
                </a:solidFill>
              </a:rPr>
              <a:t>contaminarsi e condividere </a:t>
            </a:r>
            <a:r>
              <a:rPr lang="it-IT" sz="1800" b="1" dirty="0"/>
              <a:t>esperienze positive.</a:t>
            </a:r>
          </a:p>
          <a:p>
            <a:r>
              <a:rPr lang="it-IT" dirty="0"/>
              <a:t>Andranno attivati percorsi di verifica </a:t>
            </a:r>
            <a:r>
              <a:rPr lang="it-IT" b="1" dirty="0"/>
              <a:t>dell’effettiva applicazione della norma antidiscriminatoria</a:t>
            </a:r>
            <a:r>
              <a:rPr lang="it-IT" dirty="0"/>
              <a:t> nonché di costituzione laddove manchino e monitoraggio delle attività degli </a:t>
            </a:r>
            <a:r>
              <a:rPr lang="it-IT" b="1" dirty="0">
                <a:solidFill>
                  <a:srgbClr val="FF0000"/>
                </a:solidFill>
              </a:rPr>
              <a:t>Osservatori sulle politiche di genere</a:t>
            </a:r>
          </a:p>
        </p:txBody>
      </p:sp>
    </p:spTree>
    <p:extLst>
      <p:ext uri="{BB962C8B-B14F-4D97-AF65-F5344CB8AC3E}">
        <p14:creationId xmlns:p14="http://schemas.microsoft.com/office/powerpoint/2010/main" val="1777080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F08A1C8-C33C-4949-9245-DF6D2C6F3088}"/>
              </a:ext>
            </a:extLst>
          </p:cNvPr>
          <p:cNvSpPr>
            <a:spLocks noGrp="1"/>
          </p:cNvSpPr>
          <p:nvPr>
            <p:ph type="title"/>
          </p:nvPr>
        </p:nvSpPr>
        <p:spPr>
          <a:xfrm>
            <a:off x="782265" y="229024"/>
            <a:ext cx="8596668" cy="1135748"/>
          </a:xfrm>
        </p:spPr>
        <p:txBody>
          <a:bodyPr>
            <a:normAutofit fontScale="90000"/>
          </a:bodyPr>
          <a:lstStyle/>
          <a:p>
            <a:r>
              <a:rPr lang="it-IT" sz="2700" b="1" dirty="0"/>
              <a:t>I Centri Regolatori  </a:t>
            </a:r>
            <a:br>
              <a:rPr lang="it-IT" b="1" dirty="0"/>
            </a:br>
            <a:r>
              <a:rPr lang="it-IT" b="1" u="sng" dirty="0">
                <a:solidFill>
                  <a:srgbClr val="FF0000"/>
                </a:solidFill>
              </a:rPr>
              <a:t>I Territoriali </a:t>
            </a:r>
            <a:r>
              <a:rPr lang="it-IT" b="1" u="sng" dirty="0"/>
              <a:t>– uno </a:t>
            </a:r>
            <a:r>
              <a:rPr lang="it-IT" b="1" u="sng" dirty="0">
                <a:solidFill>
                  <a:srgbClr val="FF0000"/>
                </a:solidFill>
              </a:rPr>
              <a:t>snodo strategico</a:t>
            </a:r>
            <a:br>
              <a:rPr lang="it-IT" dirty="0"/>
            </a:br>
            <a:endParaRPr lang="it-IT" dirty="0"/>
          </a:p>
        </p:txBody>
      </p:sp>
      <p:sp>
        <p:nvSpPr>
          <p:cNvPr id="3" name="Segnaposto contenuto 2">
            <a:extLst>
              <a:ext uri="{FF2B5EF4-FFF2-40B4-BE49-F238E27FC236}">
                <a16:creationId xmlns:a16="http://schemas.microsoft.com/office/drawing/2014/main" id="{ED88879C-58F3-0E41-B191-923E29278036}"/>
              </a:ext>
            </a:extLst>
          </p:cNvPr>
          <p:cNvSpPr>
            <a:spLocks noGrp="1"/>
          </p:cNvSpPr>
          <p:nvPr>
            <p:ph idx="1"/>
          </p:nvPr>
        </p:nvSpPr>
        <p:spPr>
          <a:xfrm>
            <a:off x="677334" y="1444878"/>
            <a:ext cx="9530969" cy="5426438"/>
          </a:xfrm>
        </p:spPr>
        <p:txBody>
          <a:bodyPr>
            <a:normAutofit fontScale="92500" lnSpcReduction="20000"/>
          </a:bodyPr>
          <a:lstStyle/>
          <a:p>
            <a:r>
              <a:rPr lang="it-IT" b="1" dirty="0"/>
              <a:t>Gestione del </a:t>
            </a:r>
            <a:r>
              <a:rPr lang="it-IT" sz="2200" b="1" dirty="0">
                <a:solidFill>
                  <a:srgbClr val="FF0000"/>
                </a:solidFill>
              </a:rPr>
              <a:t>tesseramento</a:t>
            </a:r>
            <a:r>
              <a:rPr lang="it-IT" b="1" dirty="0"/>
              <a:t> dell’intero territorio; </a:t>
            </a:r>
          </a:p>
          <a:p>
            <a:r>
              <a:rPr lang="it-IT" b="1" dirty="0"/>
              <a:t>Monitoraggio, sostegno e supervisione delle attività legate al </a:t>
            </a:r>
            <a:r>
              <a:rPr lang="it-IT" sz="2200" b="1" dirty="0">
                <a:solidFill>
                  <a:srgbClr val="FF0000"/>
                </a:solidFill>
              </a:rPr>
              <a:t>bilancio e alla contabilità delle Associazioni; </a:t>
            </a:r>
            <a:endParaRPr lang="it-IT" b="1" dirty="0">
              <a:solidFill>
                <a:srgbClr val="FF0000"/>
              </a:solidFill>
            </a:endParaRPr>
          </a:p>
          <a:p>
            <a:r>
              <a:rPr lang="it-IT" b="1" dirty="0"/>
              <a:t>Verifica del </a:t>
            </a:r>
            <a:r>
              <a:rPr lang="it-IT" sz="2200" b="1" dirty="0">
                <a:solidFill>
                  <a:srgbClr val="FF0000"/>
                </a:solidFill>
              </a:rPr>
              <a:t>sistema di rimborso</a:t>
            </a:r>
            <a:r>
              <a:rPr lang="it-IT" b="1" dirty="0"/>
              <a:t>; </a:t>
            </a:r>
          </a:p>
          <a:p>
            <a:r>
              <a:rPr lang="it-IT" b="1" dirty="0"/>
              <a:t>Supporto, coordinamento e verifica della compilazione del </a:t>
            </a:r>
            <a:r>
              <a:rPr lang="it-IT" sz="2200" b="1" dirty="0">
                <a:solidFill>
                  <a:srgbClr val="FF0000"/>
                </a:solidFill>
              </a:rPr>
              <a:t>bilancio sociale</a:t>
            </a:r>
            <a:r>
              <a:rPr lang="it-IT" b="1" dirty="0"/>
              <a:t> per tutte le Associazioni del territorio; </a:t>
            </a:r>
          </a:p>
          <a:p>
            <a:r>
              <a:rPr lang="it-IT" b="1" dirty="0"/>
              <a:t>Verifica delle </a:t>
            </a:r>
            <a:r>
              <a:rPr lang="it-IT" sz="2200" b="1" dirty="0">
                <a:solidFill>
                  <a:srgbClr val="FF0000"/>
                </a:solidFill>
              </a:rPr>
              <a:t>assicurazioni dei soci e dei volontari </a:t>
            </a:r>
            <a:r>
              <a:rPr lang="it-IT" b="1" dirty="0"/>
              <a:t>e delle corrette pratiche attinenti al </a:t>
            </a:r>
            <a:r>
              <a:rPr lang="it-IT" sz="2200" b="1" dirty="0">
                <a:solidFill>
                  <a:srgbClr val="FF0000"/>
                </a:solidFill>
              </a:rPr>
              <a:t>parco auto; </a:t>
            </a:r>
            <a:endParaRPr lang="it-IT" b="1" dirty="0">
              <a:solidFill>
                <a:srgbClr val="FF0000"/>
              </a:solidFill>
            </a:endParaRPr>
          </a:p>
          <a:p>
            <a:r>
              <a:rPr lang="it-IT" b="1" dirty="0"/>
              <a:t>Condivisione e verifica delle </a:t>
            </a:r>
            <a:r>
              <a:rPr lang="it-IT" sz="2200" b="1" dirty="0">
                <a:solidFill>
                  <a:srgbClr val="FF0000"/>
                </a:solidFill>
              </a:rPr>
              <a:t>convenzioni</a:t>
            </a:r>
            <a:r>
              <a:rPr lang="it-IT" b="1" dirty="0"/>
              <a:t> in fase di stipula, del loro svolgimento e della loro rendicontazione; </a:t>
            </a:r>
          </a:p>
          <a:p>
            <a:r>
              <a:rPr lang="it-IT" sz="2200" b="1" dirty="0">
                <a:solidFill>
                  <a:srgbClr val="FF0000"/>
                </a:solidFill>
              </a:rPr>
              <a:t>Verifica delle attività </a:t>
            </a:r>
            <a:r>
              <a:rPr lang="it-IT" b="1" dirty="0"/>
              <a:t>delle associazioni e della corrispondenza di queste con il programma sociale di Auser; </a:t>
            </a:r>
          </a:p>
          <a:p>
            <a:r>
              <a:rPr lang="it-IT" sz="2200" b="1" dirty="0">
                <a:solidFill>
                  <a:srgbClr val="FF0000"/>
                </a:solidFill>
              </a:rPr>
              <a:t>Informazione</a:t>
            </a:r>
            <a:r>
              <a:rPr lang="it-IT" b="1" dirty="0"/>
              <a:t> delle </a:t>
            </a:r>
            <a:r>
              <a:rPr lang="it-IT" sz="2200" b="1" dirty="0">
                <a:solidFill>
                  <a:srgbClr val="FF0000"/>
                </a:solidFill>
              </a:rPr>
              <a:t>iniziative </a:t>
            </a:r>
            <a:r>
              <a:rPr lang="it-IT" b="1" dirty="0"/>
              <a:t>al fine di renderle patrimonio collettivo; </a:t>
            </a:r>
          </a:p>
          <a:p>
            <a:r>
              <a:rPr lang="it-IT" b="1" dirty="0"/>
              <a:t>Coinvolgimento e formazione delle </a:t>
            </a:r>
            <a:r>
              <a:rPr lang="it-IT" sz="2200" b="1" dirty="0">
                <a:solidFill>
                  <a:srgbClr val="FF0000"/>
                </a:solidFill>
              </a:rPr>
              <a:t>volontarie e dei volontari</a:t>
            </a:r>
            <a:r>
              <a:rPr lang="it-IT" b="1" dirty="0"/>
              <a:t>; </a:t>
            </a:r>
          </a:p>
          <a:p>
            <a:r>
              <a:rPr lang="it-IT" b="1" dirty="0"/>
              <a:t>Promozione di </a:t>
            </a:r>
            <a:r>
              <a:rPr lang="it-IT" sz="2200" b="1" dirty="0">
                <a:solidFill>
                  <a:srgbClr val="FF0000"/>
                </a:solidFill>
              </a:rPr>
              <a:t>reti territoriali </a:t>
            </a:r>
            <a:r>
              <a:rPr lang="it-IT" b="1" dirty="0"/>
              <a:t>con altre associazioni. </a:t>
            </a:r>
          </a:p>
          <a:p>
            <a:r>
              <a:rPr lang="it-IT" b="1" dirty="0"/>
              <a:t>Rapporto con </a:t>
            </a:r>
            <a:r>
              <a:rPr lang="it-IT" sz="2200" b="1" dirty="0">
                <a:solidFill>
                  <a:srgbClr val="FF0000"/>
                </a:solidFill>
              </a:rPr>
              <a:t>CGIL e con </a:t>
            </a:r>
            <a:r>
              <a:rPr lang="it-IT" sz="2200" b="1" dirty="0" err="1">
                <a:solidFill>
                  <a:srgbClr val="FF0000"/>
                </a:solidFill>
              </a:rPr>
              <a:t>Spi</a:t>
            </a:r>
            <a:r>
              <a:rPr lang="it-IT" sz="2200" b="1" dirty="0">
                <a:solidFill>
                  <a:srgbClr val="FF0000"/>
                </a:solidFill>
              </a:rPr>
              <a:t>-Cgil </a:t>
            </a:r>
            <a:r>
              <a:rPr lang="it-IT" b="1" dirty="0"/>
              <a:t>di pari livello </a:t>
            </a:r>
          </a:p>
          <a:p>
            <a:endParaRPr lang="it-IT" dirty="0"/>
          </a:p>
        </p:txBody>
      </p:sp>
    </p:spTree>
    <p:extLst>
      <p:ext uri="{BB962C8B-B14F-4D97-AF65-F5344CB8AC3E}">
        <p14:creationId xmlns:p14="http://schemas.microsoft.com/office/powerpoint/2010/main" val="2817434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09A9C04-0D8E-FC42-AE9C-7A4F25C3EB1D}"/>
              </a:ext>
            </a:extLst>
          </p:cNvPr>
          <p:cNvSpPr>
            <a:spLocks noGrp="1"/>
          </p:cNvSpPr>
          <p:nvPr>
            <p:ph type="title"/>
          </p:nvPr>
        </p:nvSpPr>
        <p:spPr>
          <a:xfrm>
            <a:off x="677334" y="474690"/>
            <a:ext cx="8596668" cy="979357"/>
          </a:xfrm>
        </p:spPr>
        <p:txBody>
          <a:bodyPr>
            <a:normAutofit fontScale="90000"/>
          </a:bodyPr>
          <a:lstStyle/>
          <a:p>
            <a:r>
              <a:rPr lang="it-IT" b="1" dirty="0"/>
              <a:t>Mettere l’associazione in sicurezza </a:t>
            </a:r>
            <a:br>
              <a:rPr lang="it-IT" dirty="0"/>
            </a:br>
            <a:r>
              <a:rPr lang="it-IT" b="1" dirty="0">
                <a:solidFill>
                  <a:srgbClr val="FF0000"/>
                </a:solidFill>
              </a:rPr>
              <a:t>Volontarie e volontari </a:t>
            </a:r>
            <a:br>
              <a:rPr lang="it-IT" dirty="0"/>
            </a:br>
            <a:endParaRPr lang="it-IT" dirty="0"/>
          </a:p>
        </p:txBody>
      </p:sp>
      <p:sp>
        <p:nvSpPr>
          <p:cNvPr id="3" name="Segnaposto contenuto 2">
            <a:extLst>
              <a:ext uri="{FF2B5EF4-FFF2-40B4-BE49-F238E27FC236}">
                <a16:creationId xmlns:a16="http://schemas.microsoft.com/office/drawing/2014/main" id="{B86BAE73-7558-3C4D-BF40-DC3E19FD3273}"/>
              </a:ext>
            </a:extLst>
          </p:cNvPr>
          <p:cNvSpPr>
            <a:spLocks noGrp="1"/>
          </p:cNvSpPr>
          <p:nvPr>
            <p:ph idx="1"/>
          </p:nvPr>
        </p:nvSpPr>
        <p:spPr>
          <a:xfrm>
            <a:off x="442531" y="1750519"/>
            <a:ext cx="9570899" cy="4905114"/>
          </a:xfrm>
        </p:spPr>
        <p:txBody>
          <a:bodyPr>
            <a:normAutofit/>
          </a:bodyPr>
          <a:lstStyle/>
          <a:p>
            <a:r>
              <a:rPr lang="it-IT" dirty="0"/>
              <a:t>Il volontario è una persona che, per sua libera scelta, </a:t>
            </a:r>
            <a:r>
              <a:rPr lang="it-IT" b="1" dirty="0"/>
              <a:t>svolge attività in favore della comunità e del bene comune.</a:t>
            </a:r>
            <a:r>
              <a:rPr lang="it-IT" dirty="0"/>
              <a:t> La riforma del Terzo settore ne riconosce il valore e il ruolo, come uno degli elementi caratterizzanti dell’intero sistema. </a:t>
            </a:r>
          </a:p>
          <a:p>
            <a:r>
              <a:rPr lang="it-IT" b="1" dirty="0"/>
              <a:t>E’ obbligatorio un registro dedicato,</a:t>
            </a:r>
            <a:r>
              <a:rPr lang="it-IT" dirty="0"/>
              <a:t> (presente nel nostro applicativo), collegato a un altro vincolo della riforma: la necessità di assicurare i volontari. </a:t>
            </a:r>
          </a:p>
          <a:p>
            <a:r>
              <a:rPr lang="it-IT" dirty="0"/>
              <a:t>Chi svolge attività volontaria  </a:t>
            </a:r>
            <a:r>
              <a:rPr lang="it-IT" b="1" u="sng" dirty="0"/>
              <a:t>non può ricevere alcun tipo di retribuzione da parte dell'ente: </a:t>
            </a:r>
            <a:r>
              <a:rPr lang="it-IT" b="1" u="sng" dirty="0">
                <a:solidFill>
                  <a:srgbClr val="FF0000"/>
                </a:solidFill>
              </a:rPr>
              <a:t>sono ammessi solo rimborsi delle spese effettivamente sostenute e documentate. </a:t>
            </a:r>
          </a:p>
          <a:p>
            <a:r>
              <a:rPr lang="it-IT" b="1" dirty="0"/>
              <a:t>Esiste la </a:t>
            </a:r>
            <a:r>
              <a:rPr lang="it-IT" b="1" dirty="0">
                <a:solidFill>
                  <a:srgbClr val="FF0000"/>
                </a:solidFill>
              </a:rPr>
              <a:t>possibilità di un rimborso autocertificato che non ecceda le 150 euro mensili. </a:t>
            </a:r>
            <a:r>
              <a:rPr lang="it-IT" b="1" dirty="0" err="1"/>
              <a:t>E’importante</a:t>
            </a:r>
            <a:r>
              <a:rPr lang="it-IT" b="1" dirty="0"/>
              <a:t> </a:t>
            </a:r>
            <a:r>
              <a:rPr lang="it-IT" dirty="0"/>
              <a:t> su questo, avere chiare modalità applicative.  </a:t>
            </a:r>
          </a:p>
          <a:p>
            <a:r>
              <a:rPr lang="it-IT" b="1" u="sng" dirty="0">
                <a:solidFill>
                  <a:srgbClr val="FF0000"/>
                </a:solidFill>
              </a:rPr>
              <a:t>E’ compito dei centri regolatori </a:t>
            </a:r>
            <a:r>
              <a:rPr lang="it-IT" b="1" u="sng" dirty="0"/>
              <a:t>indicare quali siano le modalità più opportune</a:t>
            </a:r>
            <a:r>
              <a:rPr lang="it-IT" u="sng" dirty="0"/>
              <a:t> per applicare ogni dettaglio della norma vigente.  </a:t>
            </a:r>
            <a:r>
              <a:rPr lang="it-IT" u="sng" dirty="0">
                <a:solidFill>
                  <a:srgbClr val="FF0000"/>
                </a:solidFill>
              </a:rPr>
              <a:t>Come Auser Marche</a:t>
            </a:r>
            <a:r>
              <a:rPr lang="it-IT" u="sng" dirty="0"/>
              <a:t>, anche alla luce di quanto avvenuto ad Osimo, </a:t>
            </a:r>
            <a:r>
              <a:rPr lang="it-IT" b="1" u="sng" dirty="0">
                <a:solidFill>
                  <a:srgbClr val="FF0000"/>
                </a:solidFill>
              </a:rPr>
              <a:t>abbiamo chiesto che il documento finale della nostra conferenza di Organizzazione preveda un capitolo a parte su questo tema. </a:t>
            </a:r>
          </a:p>
          <a:p>
            <a:endParaRPr lang="it-IT" dirty="0"/>
          </a:p>
        </p:txBody>
      </p:sp>
    </p:spTree>
    <p:extLst>
      <p:ext uri="{BB962C8B-B14F-4D97-AF65-F5344CB8AC3E}">
        <p14:creationId xmlns:p14="http://schemas.microsoft.com/office/powerpoint/2010/main" val="1735359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C4A2CC7-8AAF-3940-8BB3-07AE0CDD32A7}"/>
              </a:ext>
            </a:extLst>
          </p:cNvPr>
          <p:cNvSpPr>
            <a:spLocks noGrp="1"/>
          </p:cNvSpPr>
          <p:nvPr>
            <p:ph type="title"/>
          </p:nvPr>
        </p:nvSpPr>
        <p:spPr>
          <a:xfrm>
            <a:off x="621061" y="454855"/>
            <a:ext cx="9985977" cy="1153812"/>
          </a:xfrm>
        </p:spPr>
        <p:txBody>
          <a:bodyPr>
            <a:normAutofit fontScale="90000"/>
          </a:bodyPr>
          <a:lstStyle/>
          <a:p>
            <a:r>
              <a:rPr lang="it-IT" b="1" dirty="0"/>
              <a:t>Dal vademecum AUSER: </a:t>
            </a:r>
            <a:br>
              <a:rPr lang="it-IT" b="1" dirty="0"/>
            </a:br>
            <a:r>
              <a:rPr lang="it-IT" b="1" dirty="0">
                <a:solidFill>
                  <a:srgbClr val="FF0000"/>
                </a:solidFill>
              </a:rPr>
              <a:t>schede con attività e regole per realizzarle</a:t>
            </a:r>
          </a:p>
        </p:txBody>
      </p:sp>
      <p:sp>
        <p:nvSpPr>
          <p:cNvPr id="3" name="Segnaposto contenuto 2">
            <a:extLst>
              <a:ext uri="{FF2B5EF4-FFF2-40B4-BE49-F238E27FC236}">
                <a16:creationId xmlns:a16="http://schemas.microsoft.com/office/drawing/2014/main" id="{6976B951-CAE2-F848-A3BD-C3C77F359206}"/>
              </a:ext>
            </a:extLst>
          </p:cNvPr>
          <p:cNvSpPr>
            <a:spLocks noGrp="1"/>
          </p:cNvSpPr>
          <p:nvPr>
            <p:ph idx="1"/>
          </p:nvPr>
        </p:nvSpPr>
        <p:spPr>
          <a:xfrm>
            <a:off x="2116666" y="1800665"/>
            <a:ext cx="8596668" cy="4543864"/>
          </a:xfrm>
        </p:spPr>
        <p:txBody>
          <a:bodyPr>
            <a:normAutofit fontScale="92500" lnSpcReduction="20000"/>
          </a:bodyPr>
          <a:lstStyle/>
          <a:p>
            <a:r>
              <a:rPr lang="it-IT" b="1" cap="all" dirty="0">
                <a:solidFill>
                  <a:srgbClr val="FF0000"/>
                </a:solidFill>
              </a:rPr>
              <a:t>Aiuto alla persona </a:t>
            </a:r>
          </a:p>
          <a:p>
            <a:pPr lvl="1"/>
            <a:r>
              <a:rPr lang="it-IT" b="1" cap="all" dirty="0">
                <a:solidFill>
                  <a:srgbClr val="0070C0"/>
                </a:solidFill>
              </a:rPr>
              <a:t>Accompagnamento protetto </a:t>
            </a:r>
          </a:p>
          <a:p>
            <a:pPr lvl="1"/>
            <a:r>
              <a:rPr lang="it-IT" b="1" cap="all" dirty="0">
                <a:solidFill>
                  <a:srgbClr val="0070C0"/>
                </a:solidFill>
              </a:rPr>
              <a:t>Consegna medicinali e consegna spesa </a:t>
            </a:r>
          </a:p>
          <a:p>
            <a:pPr lvl="1"/>
            <a:r>
              <a:rPr lang="it-IT" b="1" cap="all" dirty="0">
                <a:solidFill>
                  <a:srgbClr val="0070C0"/>
                </a:solidFill>
              </a:rPr>
              <a:t>compagnia – disbrigo pratiche </a:t>
            </a:r>
          </a:p>
          <a:p>
            <a:r>
              <a:rPr lang="it-IT" b="1" cap="all" dirty="0">
                <a:solidFill>
                  <a:srgbClr val="FF0000"/>
                </a:solidFill>
              </a:rPr>
              <a:t>Apprendimento permanente </a:t>
            </a:r>
          </a:p>
          <a:p>
            <a:r>
              <a:rPr lang="it-IT" b="1" cap="all" dirty="0">
                <a:solidFill>
                  <a:srgbClr val="FF0000"/>
                </a:solidFill>
              </a:rPr>
              <a:t>Turismo sociale </a:t>
            </a:r>
          </a:p>
          <a:p>
            <a:r>
              <a:rPr lang="it-IT" b="1" cap="all" dirty="0">
                <a:solidFill>
                  <a:srgbClr val="FF0000"/>
                </a:solidFill>
              </a:rPr>
              <a:t>Esercizio fisico </a:t>
            </a:r>
          </a:p>
          <a:p>
            <a:r>
              <a:rPr lang="it-IT" b="1" cap="all" dirty="0">
                <a:solidFill>
                  <a:srgbClr val="FF0000"/>
                </a:solidFill>
              </a:rPr>
              <a:t>Corsi di ballo e Feste da ballo </a:t>
            </a:r>
          </a:p>
          <a:p>
            <a:r>
              <a:rPr lang="it-IT" b="1" cap="all" dirty="0">
                <a:solidFill>
                  <a:srgbClr val="FF0000"/>
                </a:solidFill>
              </a:rPr>
              <a:t>Cene sociali </a:t>
            </a:r>
          </a:p>
          <a:p>
            <a:r>
              <a:rPr lang="it-IT" b="1" dirty="0">
                <a:solidFill>
                  <a:srgbClr val="FF0000"/>
                </a:solidFill>
              </a:rPr>
              <a:t>VOLONTARIATO CIVICO</a:t>
            </a:r>
            <a:r>
              <a:rPr lang="it-IT" dirty="0">
                <a:solidFill>
                  <a:srgbClr val="FF0000"/>
                </a:solidFill>
              </a:rPr>
              <a:t>: </a:t>
            </a:r>
          </a:p>
          <a:p>
            <a:pPr lvl="1"/>
            <a:r>
              <a:rPr lang="it-IT" b="1" dirty="0">
                <a:solidFill>
                  <a:srgbClr val="0070C0"/>
                </a:solidFill>
              </a:rPr>
              <a:t>VIGILANZA DAVANTI ALLE SCUOLE – </a:t>
            </a:r>
          </a:p>
          <a:p>
            <a:pPr lvl="1"/>
            <a:r>
              <a:rPr lang="it-IT" b="1" dirty="0">
                <a:solidFill>
                  <a:srgbClr val="0070C0"/>
                </a:solidFill>
              </a:rPr>
              <a:t>MENSE- </a:t>
            </a:r>
          </a:p>
          <a:p>
            <a:pPr lvl="1"/>
            <a:r>
              <a:rPr lang="it-IT" b="1" dirty="0">
                <a:solidFill>
                  <a:srgbClr val="0070C0"/>
                </a:solidFill>
              </a:rPr>
              <a:t>CURA AREE VERDI – </a:t>
            </a:r>
          </a:p>
          <a:p>
            <a:pPr lvl="1"/>
            <a:r>
              <a:rPr lang="it-IT" b="1" dirty="0">
                <a:solidFill>
                  <a:srgbClr val="0070C0"/>
                </a:solidFill>
              </a:rPr>
              <a:t>SORVEGLIANZA MUSEI, BIBLIOTECHE E BENI ARTISTICI </a:t>
            </a:r>
          </a:p>
          <a:p>
            <a:endParaRPr lang="it-IT" dirty="0"/>
          </a:p>
        </p:txBody>
      </p:sp>
    </p:spTree>
    <p:extLst>
      <p:ext uri="{BB962C8B-B14F-4D97-AF65-F5344CB8AC3E}">
        <p14:creationId xmlns:p14="http://schemas.microsoft.com/office/powerpoint/2010/main" val="2470596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35B32C0-7F11-3A4A-8278-CB3BB4DE3932}"/>
              </a:ext>
            </a:extLst>
          </p:cNvPr>
          <p:cNvSpPr>
            <a:spLocks noGrp="1"/>
          </p:cNvSpPr>
          <p:nvPr>
            <p:ph type="title"/>
          </p:nvPr>
        </p:nvSpPr>
        <p:spPr>
          <a:xfrm>
            <a:off x="677334" y="215696"/>
            <a:ext cx="8596668" cy="825305"/>
          </a:xfrm>
        </p:spPr>
        <p:txBody>
          <a:bodyPr>
            <a:normAutofit fontScale="90000"/>
          </a:bodyPr>
          <a:lstStyle/>
          <a:p>
            <a:pPr algn="ctr"/>
            <a:r>
              <a:rPr lang="it-IT" sz="2400" b="1" dirty="0">
                <a:solidFill>
                  <a:srgbClr val="FF0000"/>
                </a:solidFill>
              </a:rPr>
              <a:t>VOLONTARIATO CIVICO</a:t>
            </a:r>
            <a:br>
              <a:rPr lang="it-IT" sz="2400" b="1" dirty="0"/>
            </a:br>
            <a:r>
              <a:rPr lang="it-IT" sz="1600" b="1" dirty="0"/>
              <a:t>VIGILANZA DAVANTI ALLE SCUOLE – MENSE- CURA AREE VERDI – </a:t>
            </a:r>
            <a:br>
              <a:rPr lang="it-IT" sz="1600" b="1" dirty="0"/>
            </a:br>
            <a:r>
              <a:rPr lang="it-IT" sz="1600" b="1" dirty="0"/>
              <a:t>SORVEGLIANZA MUSEI, BIBLIOTECHE E BENI ARTISTICI </a:t>
            </a:r>
            <a:br>
              <a:rPr lang="it-IT" sz="2200" dirty="0"/>
            </a:br>
            <a:endParaRPr lang="it-IT" dirty="0"/>
          </a:p>
        </p:txBody>
      </p:sp>
      <p:sp>
        <p:nvSpPr>
          <p:cNvPr id="4" name="Segnaposto contenuto 3">
            <a:extLst>
              <a:ext uri="{FF2B5EF4-FFF2-40B4-BE49-F238E27FC236}">
                <a16:creationId xmlns:a16="http://schemas.microsoft.com/office/drawing/2014/main" id="{6B6D43E2-B0CE-5741-862E-9BF89221D2BF}"/>
              </a:ext>
            </a:extLst>
          </p:cNvPr>
          <p:cNvSpPr>
            <a:spLocks noGrp="1"/>
          </p:cNvSpPr>
          <p:nvPr>
            <p:ph sz="half" idx="1"/>
          </p:nvPr>
        </p:nvSpPr>
        <p:spPr>
          <a:xfrm>
            <a:off x="281351" y="1245267"/>
            <a:ext cx="5317591" cy="4990915"/>
          </a:xfrm>
        </p:spPr>
        <p:txBody>
          <a:bodyPr>
            <a:noAutofit/>
          </a:bodyPr>
          <a:lstStyle/>
          <a:p>
            <a:r>
              <a:rPr lang="it-IT" sz="1300" dirty="0"/>
              <a:t>AUSER, mediante l’attività dei propri volontari</a:t>
            </a:r>
            <a:r>
              <a:rPr lang="it-IT" sz="1300" b="1" dirty="0"/>
              <a:t>, in </a:t>
            </a:r>
            <a:r>
              <a:rPr lang="it-IT" sz="1600" b="1" u="sng" dirty="0">
                <a:solidFill>
                  <a:srgbClr val="FF0000"/>
                </a:solidFill>
              </a:rPr>
              <a:t>sussidiarietà e non in sostituzione</a:t>
            </a:r>
            <a:r>
              <a:rPr lang="it-IT" sz="1300" b="1" u="sng" dirty="0"/>
              <a:t>,</a:t>
            </a:r>
            <a:r>
              <a:rPr lang="it-IT" sz="1300" dirty="0"/>
              <a:t> pone in essere le seguenti attività: </a:t>
            </a:r>
          </a:p>
          <a:p>
            <a:pPr lvl="1"/>
            <a:r>
              <a:rPr lang="it-IT" sz="1800" b="1" u="sng" dirty="0">
                <a:solidFill>
                  <a:srgbClr val="FF0000"/>
                </a:solidFill>
              </a:rPr>
              <a:t>vigilanza degli alunni </a:t>
            </a:r>
            <a:r>
              <a:rPr lang="it-IT" sz="1300" b="1" dirty="0"/>
              <a:t>nell’orario di entrata e uscita presso i plessi scolastici; </a:t>
            </a:r>
          </a:p>
          <a:p>
            <a:pPr lvl="1"/>
            <a:r>
              <a:rPr lang="it-IT" sz="1800" b="1" u="sng" dirty="0">
                <a:solidFill>
                  <a:srgbClr val="FF0000"/>
                </a:solidFill>
              </a:rPr>
              <a:t>scuolabus;</a:t>
            </a:r>
            <a:r>
              <a:rPr lang="it-IT" sz="1300" b="1" u="sng" dirty="0">
                <a:solidFill>
                  <a:srgbClr val="FF0000"/>
                </a:solidFill>
              </a:rPr>
              <a:t> </a:t>
            </a:r>
          </a:p>
          <a:p>
            <a:pPr lvl="1"/>
            <a:r>
              <a:rPr lang="it-IT" sz="1800" b="1" u="sng" dirty="0">
                <a:solidFill>
                  <a:srgbClr val="FF0000"/>
                </a:solidFill>
              </a:rPr>
              <a:t>somministrazione dei pasti </a:t>
            </a:r>
            <a:r>
              <a:rPr lang="it-IT" sz="1400" b="1" dirty="0">
                <a:solidFill>
                  <a:srgbClr val="FF0000"/>
                </a:solidFill>
              </a:rPr>
              <a:t>presso le mense scolastiche; </a:t>
            </a:r>
            <a:endParaRPr lang="it-IT" sz="1300" b="1" dirty="0">
              <a:solidFill>
                <a:srgbClr val="FF0000"/>
              </a:solidFill>
            </a:endParaRPr>
          </a:p>
          <a:p>
            <a:pPr lvl="1"/>
            <a:r>
              <a:rPr lang="it-IT" sz="1800" b="1" u="sng" dirty="0">
                <a:solidFill>
                  <a:srgbClr val="FF0000"/>
                </a:solidFill>
              </a:rPr>
              <a:t>cura di aree verdi e pubbliche</a:t>
            </a:r>
            <a:r>
              <a:rPr lang="it-IT" sz="1400" b="1" dirty="0">
                <a:solidFill>
                  <a:srgbClr val="FF0000"/>
                </a:solidFill>
              </a:rPr>
              <a:t>; </a:t>
            </a:r>
          </a:p>
          <a:p>
            <a:pPr lvl="1"/>
            <a:r>
              <a:rPr lang="it-IT" sz="1800" b="1" u="sng" dirty="0">
                <a:solidFill>
                  <a:srgbClr val="FF0000"/>
                </a:solidFill>
              </a:rPr>
              <a:t>cura di musei, biblioteche e altri beni </a:t>
            </a:r>
            <a:r>
              <a:rPr lang="it-IT" sz="1400" b="1" dirty="0">
                <a:solidFill>
                  <a:srgbClr val="FF0000"/>
                </a:solidFill>
              </a:rPr>
              <a:t>di interesse artistico</a:t>
            </a:r>
            <a:r>
              <a:rPr lang="it-IT" sz="1400" dirty="0">
                <a:solidFill>
                  <a:srgbClr val="FF0000"/>
                </a:solidFill>
              </a:rPr>
              <a:t>. </a:t>
            </a:r>
          </a:p>
          <a:p>
            <a:r>
              <a:rPr lang="it-IT" sz="1300" dirty="0"/>
              <a:t>L’attività – oltre alle ipotesi di autofinanziamento dell’AUSER – può essere finanziata da amministrazioni pubbliche in base a </a:t>
            </a:r>
            <a:r>
              <a:rPr lang="it-IT" sz="1600" b="1" dirty="0"/>
              <a:t>convenzione. </a:t>
            </a:r>
            <a:endParaRPr lang="it-IT" sz="1300" b="1" dirty="0"/>
          </a:p>
          <a:p>
            <a:r>
              <a:rPr lang="it-IT" sz="1300" dirty="0"/>
              <a:t>In tale ipotesi, le predette amministrazioni possono riconoscere all’AUSER esclusivamente un rimborso delle spese sostenute, in quota parte per gli oneri di funzionamento dell’associazione, imputabili direttamente all’attività oggetto della convenzione, e un rimborso delle spese sostenute dai volontari nell’espletamento del servizio.</a:t>
            </a:r>
          </a:p>
        </p:txBody>
      </p:sp>
      <p:sp>
        <p:nvSpPr>
          <p:cNvPr id="5" name="Segnaposto contenuto 4">
            <a:extLst>
              <a:ext uri="{FF2B5EF4-FFF2-40B4-BE49-F238E27FC236}">
                <a16:creationId xmlns:a16="http://schemas.microsoft.com/office/drawing/2014/main" id="{BA6316A6-A31C-854B-9709-80F5E19E3D0D}"/>
              </a:ext>
            </a:extLst>
          </p:cNvPr>
          <p:cNvSpPr>
            <a:spLocks noGrp="1"/>
          </p:cNvSpPr>
          <p:nvPr>
            <p:ph sz="half" idx="2"/>
          </p:nvPr>
        </p:nvSpPr>
        <p:spPr>
          <a:xfrm>
            <a:off x="5598941" y="1614399"/>
            <a:ext cx="4500401" cy="4841641"/>
          </a:xfrm>
        </p:spPr>
        <p:txBody>
          <a:bodyPr>
            <a:normAutofit fontScale="85000" lnSpcReduction="20000"/>
          </a:bodyPr>
          <a:lstStyle/>
          <a:p>
            <a:r>
              <a:rPr lang="it-IT" b="1" dirty="0">
                <a:solidFill>
                  <a:srgbClr val="0070C0"/>
                </a:solidFill>
              </a:rPr>
              <a:t>Il servizio è rivolto alla generalità delle persone, anche non associati all’AUSER. Per quanto concerne i destinatari delle attività di interesse generale svolte dalle ODV, si fa presente che, ai sensi dell’art. 32, primo comma, del D. </a:t>
            </a:r>
            <a:r>
              <a:rPr lang="it-IT" b="1" dirty="0" err="1">
                <a:solidFill>
                  <a:srgbClr val="0070C0"/>
                </a:solidFill>
              </a:rPr>
              <a:t>Lgs</a:t>
            </a:r>
            <a:r>
              <a:rPr lang="it-IT" b="1" dirty="0">
                <a:solidFill>
                  <a:srgbClr val="0070C0"/>
                </a:solidFill>
              </a:rPr>
              <a:t>. n. 117/2017, l’attività delle ODV deve essere svolta </a:t>
            </a:r>
            <a:r>
              <a:rPr lang="it-IT" b="1" dirty="0">
                <a:solidFill>
                  <a:srgbClr val="FF0000"/>
                </a:solidFill>
              </a:rPr>
              <a:t>“prevalentemente nei confronti dei terzi”; </a:t>
            </a:r>
          </a:p>
          <a:p>
            <a:r>
              <a:rPr lang="it-IT" b="1" dirty="0">
                <a:solidFill>
                  <a:srgbClr val="0070C0"/>
                </a:solidFill>
              </a:rPr>
              <a:t>L’attività non deve comportare alcun onere per il fruitore del servizio essendo prestato, nei confronti di quest’ultimo, in forma gratuita; </a:t>
            </a:r>
          </a:p>
          <a:p>
            <a:r>
              <a:rPr lang="it-IT" b="1" dirty="0">
                <a:solidFill>
                  <a:srgbClr val="FF0000"/>
                </a:solidFill>
              </a:rPr>
              <a:t>Le convenzioni non devono prevedere che il contributo riconosciuto all’AUSER venga parametrato in base alle ore di svolgimento dell’attività da parte dei volontari; </a:t>
            </a:r>
          </a:p>
          <a:p>
            <a:r>
              <a:rPr lang="it-IT" b="1" dirty="0">
                <a:solidFill>
                  <a:srgbClr val="0070C0"/>
                </a:solidFill>
              </a:rPr>
              <a:t>Relativamente all’attività svolta presso le mense scolastiche</a:t>
            </a:r>
            <a:r>
              <a:rPr lang="it-IT" b="1" dirty="0">
                <a:solidFill>
                  <a:srgbClr val="FF0000"/>
                </a:solidFill>
              </a:rPr>
              <a:t>, la stessa deve consistere esclusivamente nella somministrazione dei pasti</a:t>
            </a:r>
            <a:r>
              <a:rPr lang="it-IT" b="1" dirty="0">
                <a:solidFill>
                  <a:srgbClr val="0070C0"/>
                </a:solidFill>
              </a:rPr>
              <a:t>; </a:t>
            </a:r>
          </a:p>
          <a:p>
            <a:r>
              <a:rPr lang="it-IT" b="1" dirty="0">
                <a:solidFill>
                  <a:srgbClr val="FF0000"/>
                </a:solidFill>
              </a:rPr>
              <a:t>Non sono ammessi rimborsi forfettari </a:t>
            </a:r>
            <a:r>
              <a:rPr lang="it-IT" b="1" dirty="0">
                <a:solidFill>
                  <a:srgbClr val="0070C0"/>
                </a:solidFill>
              </a:rPr>
              <a:t>delle spese sostenute dai volontari. </a:t>
            </a:r>
          </a:p>
          <a:p>
            <a:endParaRPr lang="it-IT" dirty="0"/>
          </a:p>
        </p:txBody>
      </p:sp>
    </p:spTree>
    <p:extLst>
      <p:ext uri="{BB962C8B-B14F-4D97-AF65-F5344CB8AC3E}">
        <p14:creationId xmlns:p14="http://schemas.microsoft.com/office/powerpoint/2010/main" val="9483825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14D73DD-6495-9442-B16E-0FC8B31B2C3F}"/>
              </a:ext>
            </a:extLst>
          </p:cNvPr>
          <p:cNvSpPr>
            <a:spLocks noGrp="1"/>
          </p:cNvSpPr>
          <p:nvPr>
            <p:ph type="title"/>
          </p:nvPr>
        </p:nvSpPr>
        <p:spPr/>
        <p:txBody>
          <a:bodyPr>
            <a:normAutofit fontScale="90000"/>
          </a:bodyPr>
          <a:lstStyle/>
          <a:p>
            <a:r>
              <a:rPr lang="it-IT" sz="4400" b="1" dirty="0"/>
              <a:t>OBIETTIVI Tesseramento e 5x1000</a:t>
            </a:r>
            <a:endParaRPr lang="it-IT" sz="4400" b="1" dirty="0">
              <a:effectLst/>
            </a:endParaRPr>
          </a:p>
        </p:txBody>
      </p:sp>
      <p:sp>
        <p:nvSpPr>
          <p:cNvPr id="3" name="Segnaposto contenuto 2">
            <a:extLst>
              <a:ext uri="{FF2B5EF4-FFF2-40B4-BE49-F238E27FC236}">
                <a16:creationId xmlns:a16="http://schemas.microsoft.com/office/drawing/2014/main" id="{160F718A-B076-174E-B5D3-BCBB69C69826}"/>
              </a:ext>
            </a:extLst>
          </p:cNvPr>
          <p:cNvSpPr>
            <a:spLocks noGrp="1"/>
          </p:cNvSpPr>
          <p:nvPr>
            <p:ph idx="1"/>
          </p:nvPr>
        </p:nvSpPr>
        <p:spPr>
          <a:xfrm>
            <a:off x="677334" y="1648918"/>
            <a:ext cx="8596668" cy="4946754"/>
          </a:xfrm>
        </p:spPr>
        <p:txBody>
          <a:bodyPr>
            <a:normAutofit fontScale="85000" lnSpcReduction="10000"/>
          </a:bodyPr>
          <a:lstStyle/>
          <a:p>
            <a:r>
              <a:rPr lang="it-IT" sz="2400" b="1" dirty="0">
                <a:solidFill>
                  <a:srgbClr val="FF0000"/>
                </a:solidFill>
              </a:rPr>
              <a:t>Formazione/sensibilizzazione dei volontari</a:t>
            </a:r>
            <a:r>
              <a:rPr lang="it-IT" sz="2400" dirty="0">
                <a:solidFill>
                  <a:srgbClr val="FF0000"/>
                </a:solidFill>
              </a:rPr>
              <a:t> </a:t>
            </a:r>
            <a:r>
              <a:rPr lang="it-IT" sz="2400" dirty="0"/>
              <a:t>mirato al proselitismo (le ragioni, i valori e l’importanza di essere parte della nostra Associazione e sull’importanza di farla crescere): </a:t>
            </a:r>
            <a:r>
              <a:rPr lang="it-IT" sz="2400" b="1" u="sng" dirty="0">
                <a:solidFill>
                  <a:srgbClr val="FF0000"/>
                </a:solidFill>
              </a:rPr>
              <a:t>quali le iniziative possibili?</a:t>
            </a:r>
          </a:p>
          <a:p>
            <a:r>
              <a:rPr lang="it-IT" sz="2400" b="1" dirty="0">
                <a:solidFill>
                  <a:srgbClr val="FF0000"/>
                </a:solidFill>
              </a:rPr>
              <a:t>L’applicativo,</a:t>
            </a:r>
            <a:r>
              <a:rPr lang="it-IT" sz="2400" b="1" dirty="0"/>
              <a:t> una fonte preziosa</a:t>
            </a:r>
            <a:r>
              <a:rPr lang="it-IT" sz="2400" dirty="0"/>
              <a:t>: raccogliere ed imputare dati corretti e completi, recuperare dagli archivi dell’anno passato i dati delle persone che non si riscrivono e contattarle. </a:t>
            </a:r>
            <a:r>
              <a:rPr lang="it-IT" sz="2400" b="1" u="sng" dirty="0">
                <a:solidFill>
                  <a:srgbClr val="FF0000"/>
                </a:solidFill>
              </a:rPr>
              <a:t>A che punto siamo nei circoli? </a:t>
            </a:r>
          </a:p>
          <a:p>
            <a:r>
              <a:rPr lang="it-IT" sz="2400" b="1" dirty="0">
                <a:solidFill>
                  <a:srgbClr val="FF0000"/>
                </a:solidFill>
              </a:rPr>
              <a:t>Rinnovata relazione con la CGIL, lo SPI e anche con le Categorie</a:t>
            </a:r>
            <a:r>
              <a:rPr lang="it-IT" sz="2400" dirty="0">
                <a:solidFill>
                  <a:srgbClr val="FF0000"/>
                </a:solidFill>
              </a:rPr>
              <a:t>,</a:t>
            </a:r>
            <a:r>
              <a:rPr lang="it-IT" sz="2400" dirty="0"/>
              <a:t> partecipare ai Direttivi di categoria e confederali (valori, attività di Auser, proselitismo di nuovi volontari)</a:t>
            </a:r>
          </a:p>
          <a:p>
            <a:r>
              <a:rPr lang="it-IT" sz="2400" b="1" dirty="0">
                <a:solidFill>
                  <a:srgbClr val="FF0000"/>
                </a:solidFill>
              </a:rPr>
              <a:t>Presidiare i CAAF </a:t>
            </a:r>
            <a:r>
              <a:rPr lang="it-IT" sz="2400" dirty="0"/>
              <a:t>e partecipare alla formazione degli operatori</a:t>
            </a:r>
          </a:p>
          <a:p>
            <a:r>
              <a:rPr lang="it-IT" sz="2400" b="1" dirty="0"/>
              <a:t>Costruire un </a:t>
            </a:r>
            <a:r>
              <a:rPr lang="it-IT" sz="2400" b="1" dirty="0">
                <a:solidFill>
                  <a:srgbClr val="FF0000"/>
                </a:solidFill>
              </a:rPr>
              <a:t>rapporto costante </a:t>
            </a:r>
            <a:r>
              <a:rPr lang="it-IT" sz="2400" b="1" dirty="0"/>
              <a:t>con le associate e gli associati,</a:t>
            </a:r>
            <a:r>
              <a:rPr lang="it-IT" sz="2400" dirty="0"/>
              <a:t> di coinvolgimento ed informazione: </a:t>
            </a:r>
            <a:r>
              <a:rPr lang="it-IT" sz="2400" b="1" u="sng" dirty="0">
                <a:solidFill>
                  <a:srgbClr val="FF0000"/>
                </a:solidFill>
              </a:rPr>
              <a:t>quali le iniziative possibili? </a:t>
            </a:r>
          </a:p>
          <a:p>
            <a:r>
              <a:rPr lang="it-IT" sz="2400" b="1" u="sng" dirty="0">
                <a:solidFill>
                  <a:srgbClr val="FF0000"/>
                </a:solidFill>
              </a:rPr>
              <a:t>Qualche altra idea???</a:t>
            </a:r>
          </a:p>
          <a:p>
            <a:pPr marL="0" indent="0">
              <a:buNone/>
            </a:pPr>
            <a:endParaRPr lang="it-IT" sz="2400" dirty="0"/>
          </a:p>
        </p:txBody>
      </p:sp>
    </p:spTree>
    <p:extLst>
      <p:ext uri="{BB962C8B-B14F-4D97-AF65-F5344CB8AC3E}">
        <p14:creationId xmlns:p14="http://schemas.microsoft.com/office/powerpoint/2010/main" val="2914570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E1D36F-96CB-C644-9F63-9D0B38E33F57}"/>
              </a:ext>
            </a:extLst>
          </p:cNvPr>
          <p:cNvSpPr>
            <a:spLocks noGrp="1"/>
          </p:cNvSpPr>
          <p:nvPr>
            <p:ph type="title"/>
          </p:nvPr>
        </p:nvSpPr>
        <p:spPr/>
        <p:txBody>
          <a:bodyPr/>
          <a:lstStyle/>
          <a:p>
            <a:r>
              <a:rPr lang="it-IT" dirty="0"/>
              <a:t>Le Proposte di AUSER </a:t>
            </a:r>
            <a:br>
              <a:rPr lang="it-IT" dirty="0"/>
            </a:br>
            <a:endParaRPr lang="it-IT" dirty="0"/>
          </a:p>
        </p:txBody>
      </p:sp>
      <p:sp>
        <p:nvSpPr>
          <p:cNvPr id="3" name="Segnaposto contenuto 2">
            <a:extLst>
              <a:ext uri="{FF2B5EF4-FFF2-40B4-BE49-F238E27FC236}">
                <a16:creationId xmlns:a16="http://schemas.microsoft.com/office/drawing/2014/main" id="{A42CF362-CC7A-E54E-A0BB-0D803A02744B}"/>
              </a:ext>
            </a:extLst>
          </p:cNvPr>
          <p:cNvSpPr>
            <a:spLocks noGrp="1"/>
          </p:cNvSpPr>
          <p:nvPr>
            <p:ph idx="1"/>
          </p:nvPr>
        </p:nvSpPr>
        <p:spPr>
          <a:xfrm>
            <a:off x="677334" y="1663907"/>
            <a:ext cx="8596668" cy="4886793"/>
          </a:xfrm>
        </p:spPr>
        <p:txBody>
          <a:bodyPr>
            <a:normAutofit/>
          </a:bodyPr>
          <a:lstStyle/>
          <a:p>
            <a:r>
              <a:rPr lang="it-IT" sz="2000" b="1" dirty="0">
                <a:solidFill>
                  <a:srgbClr val="FF0000"/>
                </a:solidFill>
              </a:rPr>
              <a:t>Costo Tessera</a:t>
            </a:r>
          </a:p>
          <a:p>
            <a:pPr lvl="1"/>
            <a:r>
              <a:rPr lang="it-IT" sz="1800" dirty="0"/>
              <a:t>Euro 15. l’incremento verrà distribuito tra struttura territoriale e struttura nazionale.</a:t>
            </a:r>
          </a:p>
          <a:p>
            <a:r>
              <a:rPr lang="it-IT" sz="2000" b="1" dirty="0">
                <a:solidFill>
                  <a:srgbClr val="FF0000"/>
                </a:solidFill>
              </a:rPr>
              <a:t>5 per 1000</a:t>
            </a:r>
          </a:p>
          <a:p>
            <a:pPr lvl="1"/>
            <a:r>
              <a:rPr lang="it-IT" sz="1800" dirty="0"/>
              <a:t>Base di partenza 10% sul valore complessivo al netto delle scelte generiche. Per l’anno 2023, la Conferenza di Organizzazione dovrà deliberare un regime transitorio utile alla chiusura dell’esercizio ed in attesa che divenga operativo il nuovo sistema di calcolo.</a:t>
            </a:r>
          </a:p>
          <a:p>
            <a:r>
              <a:rPr lang="it-IT" sz="2000" b="1" dirty="0">
                <a:solidFill>
                  <a:srgbClr val="FF0000"/>
                </a:solidFill>
              </a:rPr>
              <a:t>Assicurazioni per gli iscritti</a:t>
            </a:r>
          </a:p>
          <a:p>
            <a:pPr lvl="1"/>
            <a:r>
              <a:rPr lang="it-IT" sz="1800" dirty="0"/>
              <a:t>Il costo delle assicurazioni per gli iscritti verrà distribuito proporzionalmente agli effettivi iscritti presenti nell’applicativo, per ogni singola regione, imputati nell’anno precedente alla ripartizione, attraverso un bonifico dedicato.</a:t>
            </a:r>
          </a:p>
          <a:p>
            <a:r>
              <a:rPr lang="it-IT" sz="2000" b="1" dirty="0">
                <a:solidFill>
                  <a:srgbClr val="FF0000"/>
                </a:solidFill>
              </a:rPr>
              <a:t>Coordinamento progettazione e intercettazione di risorse </a:t>
            </a:r>
          </a:p>
        </p:txBody>
      </p:sp>
    </p:spTree>
    <p:extLst>
      <p:ext uri="{BB962C8B-B14F-4D97-AF65-F5344CB8AC3E}">
        <p14:creationId xmlns:p14="http://schemas.microsoft.com/office/powerpoint/2010/main" val="3155107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E240C80-B224-E64C-BBF0-31C14A05DC89}"/>
              </a:ext>
            </a:extLst>
          </p:cNvPr>
          <p:cNvSpPr>
            <a:spLocks noGrp="1"/>
          </p:cNvSpPr>
          <p:nvPr>
            <p:ph type="title"/>
          </p:nvPr>
        </p:nvSpPr>
        <p:spPr/>
        <p:txBody>
          <a:bodyPr>
            <a:normAutofit/>
          </a:bodyPr>
          <a:lstStyle/>
          <a:p>
            <a:br>
              <a:rPr lang="it-IT" dirty="0"/>
            </a:br>
            <a:endParaRPr lang="it-IT" dirty="0"/>
          </a:p>
        </p:txBody>
      </p:sp>
      <p:sp>
        <p:nvSpPr>
          <p:cNvPr id="3" name="Segnaposto contenuto 2">
            <a:extLst>
              <a:ext uri="{FF2B5EF4-FFF2-40B4-BE49-F238E27FC236}">
                <a16:creationId xmlns:a16="http://schemas.microsoft.com/office/drawing/2014/main" id="{B9B21A22-CBAF-FF4A-B85A-8F644BA578CA}"/>
              </a:ext>
            </a:extLst>
          </p:cNvPr>
          <p:cNvSpPr>
            <a:spLocks noGrp="1"/>
          </p:cNvSpPr>
          <p:nvPr>
            <p:ph idx="1"/>
          </p:nvPr>
        </p:nvSpPr>
        <p:spPr>
          <a:xfrm>
            <a:off x="677334" y="734518"/>
            <a:ext cx="8596668" cy="5831175"/>
          </a:xfrm>
        </p:spPr>
        <p:txBody>
          <a:bodyPr>
            <a:normAutofit lnSpcReduction="10000"/>
          </a:bodyPr>
          <a:lstStyle/>
          <a:p>
            <a:r>
              <a:rPr lang="it-IT" b="1" dirty="0">
                <a:solidFill>
                  <a:srgbClr val="FF0000"/>
                </a:solidFill>
              </a:rPr>
              <a:t>UNA RETE CONNESSA IN TUTTE LE SUE ACCEZIONI </a:t>
            </a:r>
          </a:p>
          <a:p>
            <a:pPr lvl="1"/>
            <a:r>
              <a:rPr lang="it-IT" dirty="0"/>
              <a:t>Le nostre </a:t>
            </a:r>
            <a:r>
              <a:rPr lang="it-IT" b="1" dirty="0" err="1">
                <a:solidFill>
                  <a:srgbClr val="FF0000"/>
                </a:solidFill>
              </a:rPr>
              <a:t>App</a:t>
            </a:r>
            <a:r>
              <a:rPr lang="it-IT" b="1" dirty="0">
                <a:solidFill>
                  <a:srgbClr val="FF0000"/>
                </a:solidFill>
              </a:rPr>
              <a:t>,</a:t>
            </a:r>
            <a:r>
              <a:rPr lang="it-IT" dirty="0"/>
              <a:t> in fase di realizzazione. </a:t>
            </a:r>
          </a:p>
          <a:p>
            <a:pPr lvl="1"/>
            <a:r>
              <a:rPr lang="it-IT" dirty="0"/>
              <a:t>Il nostro </a:t>
            </a:r>
            <a:r>
              <a:rPr lang="it-IT" b="1" dirty="0">
                <a:solidFill>
                  <a:srgbClr val="FF0000"/>
                </a:solidFill>
              </a:rPr>
              <a:t>Numero Verde </a:t>
            </a:r>
          </a:p>
          <a:p>
            <a:pPr lvl="1"/>
            <a:r>
              <a:rPr lang="it-IT" b="1" dirty="0" err="1">
                <a:solidFill>
                  <a:srgbClr val="FF0000"/>
                </a:solidFill>
              </a:rPr>
              <a:t>Cloud</a:t>
            </a:r>
            <a:r>
              <a:rPr lang="it-IT" b="1" dirty="0">
                <a:solidFill>
                  <a:srgbClr val="FF0000"/>
                </a:solidFill>
              </a:rPr>
              <a:t> e della piattaforma </a:t>
            </a:r>
            <a:r>
              <a:rPr lang="it-IT" dirty="0"/>
              <a:t>di lavoro condiviso da remoto. </a:t>
            </a:r>
          </a:p>
          <a:p>
            <a:pPr lvl="1"/>
            <a:r>
              <a:rPr lang="it-IT" b="1" dirty="0">
                <a:solidFill>
                  <a:srgbClr val="FF0000"/>
                </a:solidFill>
              </a:rPr>
              <a:t>Filo d’argento, volontariato civico, promozione sociale, cultura, turismo sociale </a:t>
            </a:r>
            <a:r>
              <a:rPr lang="it-IT" dirty="0"/>
              <a:t>in connessione. </a:t>
            </a:r>
          </a:p>
          <a:p>
            <a:r>
              <a:rPr lang="it-IT" b="1" dirty="0">
                <a:solidFill>
                  <a:srgbClr val="FF0000"/>
                </a:solidFill>
              </a:rPr>
              <a:t>POLITICHE DI COINVOLGIMENTO DELLE/DEI GIOVANI </a:t>
            </a:r>
          </a:p>
          <a:p>
            <a:pPr lvl="1"/>
            <a:r>
              <a:rPr lang="it-IT" dirty="0"/>
              <a:t>Attraverso un percorso di </a:t>
            </a:r>
            <a:r>
              <a:rPr lang="it-IT" b="1" dirty="0">
                <a:solidFill>
                  <a:srgbClr val="FF0000"/>
                </a:solidFill>
              </a:rPr>
              <a:t>confronto con le </a:t>
            </a:r>
            <a:r>
              <a:rPr lang="it-IT" b="1" dirty="0" err="1">
                <a:solidFill>
                  <a:srgbClr val="FF0000"/>
                </a:solidFill>
              </a:rPr>
              <a:t>realta</a:t>
            </a:r>
            <a:r>
              <a:rPr lang="it-IT" b="1" dirty="0">
                <a:solidFill>
                  <a:srgbClr val="FF0000"/>
                </a:solidFill>
              </a:rPr>
              <a:t>̀ studentesche </a:t>
            </a:r>
            <a:r>
              <a:rPr lang="it-IT" b="1" dirty="0"/>
              <a:t>universitarie e attraverso il rapporto con i delegati della CGIL </a:t>
            </a:r>
            <a:r>
              <a:rPr lang="it-IT" dirty="0"/>
              <a:t>dobbiamo praticare ogni possibile percorso utile a recuperare </a:t>
            </a:r>
            <a:r>
              <a:rPr lang="it-IT" dirty="0" err="1"/>
              <a:t>disponibilita</a:t>
            </a:r>
            <a:r>
              <a:rPr lang="it-IT" dirty="0"/>
              <a:t>̀ di partecipazione alle nostre </a:t>
            </a:r>
            <a:r>
              <a:rPr lang="it-IT" dirty="0" err="1"/>
              <a:t>attivita</a:t>
            </a:r>
            <a:r>
              <a:rPr lang="it-IT" dirty="0"/>
              <a:t>̀. </a:t>
            </a:r>
          </a:p>
          <a:p>
            <a:pPr lvl="1"/>
            <a:r>
              <a:rPr lang="it-IT" dirty="0"/>
              <a:t>In questa direzione</a:t>
            </a:r>
            <a:r>
              <a:rPr lang="it-IT" b="1" dirty="0"/>
              <a:t>, </a:t>
            </a:r>
            <a:r>
              <a:rPr lang="it-IT" b="1" dirty="0">
                <a:solidFill>
                  <a:srgbClr val="FF0000"/>
                </a:solidFill>
              </a:rPr>
              <a:t>il servizio civile </a:t>
            </a:r>
            <a:r>
              <a:rPr lang="it-IT" b="1" dirty="0"/>
              <a:t>rappresenta un’</a:t>
            </a:r>
            <a:r>
              <a:rPr lang="it-IT" b="1" dirty="0" err="1"/>
              <a:t>opportunita</a:t>
            </a:r>
            <a:r>
              <a:rPr lang="it-IT" b="1" dirty="0"/>
              <a:t>̀ irrinunciabile</a:t>
            </a:r>
            <a:r>
              <a:rPr lang="it-IT" dirty="0"/>
              <a:t>, sulla quale costruire progettazione e per migliorare e potenziare le nostre </a:t>
            </a:r>
            <a:r>
              <a:rPr lang="it-IT" dirty="0" err="1"/>
              <a:t>attivita</a:t>
            </a:r>
            <a:r>
              <a:rPr lang="it-IT" dirty="0"/>
              <a:t>̀ di volontariato. </a:t>
            </a:r>
          </a:p>
          <a:p>
            <a:r>
              <a:rPr lang="it-IT" b="1" dirty="0">
                <a:solidFill>
                  <a:srgbClr val="FF0000"/>
                </a:solidFill>
              </a:rPr>
              <a:t>RICAMBIO DEL GRUPPO DIRIGENTE </a:t>
            </a:r>
          </a:p>
          <a:p>
            <a:pPr lvl="1"/>
            <a:r>
              <a:rPr lang="it-IT" dirty="0"/>
              <a:t>È opportuno ipotizzare, su base regionale, anche con la Confederazione e lo SPI, </a:t>
            </a:r>
            <a:r>
              <a:rPr lang="it-IT" b="1" dirty="0"/>
              <a:t>percorsi formativi rivolti a quelle volontarie e quei volontari che identifichiamo come potenziali dirigenti. </a:t>
            </a:r>
          </a:p>
          <a:p>
            <a:pPr lvl="1"/>
            <a:r>
              <a:rPr lang="it-IT" dirty="0"/>
              <a:t>Laddove ve ne fossero le condizioni, proprio per favorire il turn over, </a:t>
            </a:r>
            <a:r>
              <a:rPr lang="it-IT" b="1" dirty="0"/>
              <a:t>si potrebbe valutare il vincolo del doppio mandato anche per le Associazioni di base. </a:t>
            </a:r>
          </a:p>
        </p:txBody>
      </p:sp>
    </p:spTree>
    <p:extLst>
      <p:ext uri="{BB962C8B-B14F-4D97-AF65-F5344CB8AC3E}">
        <p14:creationId xmlns:p14="http://schemas.microsoft.com/office/powerpoint/2010/main" val="3309848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a:extLst>
              <a:ext uri="{FF2B5EF4-FFF2-40B4-BE49-F238E27FC236}">
                <a16:creationId xmlns:a16="http://schemas.microsoft.com/office/drawing/2014/main" id="{21CED55A-D1B3-5640-A751-2D96914DDF95}"/>
              </a:ext>
            </a:extLst>
          </p:cNvPr>
          <p:cNvSpPr>
            <a:spLocks noGrp="1"/>
          </p:cNvSpPr>
          <p:nvPr>
            <p:ph type="ctrTitle"/>
          </p:nvPr>
        </p:nvSpPr>
        <p:spPr>
          <a:xfrm>
            <a:off x="1402136" y="614598"/>
            <a:ext cx="7766936" cy="1307626"/>
          </a:xfrm>
        </p:spPr>
        <p:txBody>
          <a:bodyPr/>
          <a:lstStyle/>
          <a:p>
            <a:pPr algn="ctr"/>
            <a:r>
              <a:rPr lang="it-IT" sz="3200" b="1" dirty="0"/>
              <a:t>IL NOSTRO CONTRIBUTO PER UNA  CONFERENZA DI ORGANIZZAZIONE RICCA DI…</a:t>
            </a:r>
          </a:p>
        </p:txBody>
      </p:sp>
      <p:sp>
        <p:nvSpPr>
          <p:cNvPr id="8" name="Sottotitolo 7">
            <a:extLst>
              <a:ext uri="{FF2B5EF4-FFF2-40B4-BE49-F238E27FC236}">
                <a16:creationId xmlns:a16="http://schemas.microsoft.com/office/drawing/2014/main" id="{B993D0B0-0461-EA45-87E7-144BCB82515A}"/>
              </a:ext>
            </a:extLst>
          </p:cNvPr>
          <p:cNvSpPr>
            <a:spLocks noGrp="1"/>
          </p:cNvSpPr>
          <p:nvPr>
            <p:ph type="subTitle" idx="1"/>
          </p:nvPr>
        </p:nvSpPr>
        <p:spPr>
          <a:xfrm>
            <a:off x="1402136" y="2340207"/>
            <a:ext cx="7766936" cy="2035177"/>
          </a:xfrm>
        </p:spPr>
        <p:txBody>
          <a:bodyPr>
            <a:normAutofit fontScale="92500" lnSpcReduction="20000"/>
          </a:bodyPr>
          <a:lstStyle/>
          <a:p>
            <a:pPr algn="ctr"/>
            <a:r>
              <a:rPr lang="it-IT" sz="4600" b="1" dirty="0">
                <a:solidFill>
                  <a:srgbClr val="FF0000"/>
                </a:solidFill>
              </a:rPr>
              <a:t>SOSTANZA</a:t>
            </a:r>
          </a:p>
          <a:p>
            <a:pPr algn="ctr"/>
            <a:r>
              <a:rPr lang="it-IT" sz="4600" b="1" dirty="0">
                <a:solidFill>
                  <a:srgbClr val="FF0000"/>
                </a:solidFill>
              </a:rPr>
              <a:t>PARTECIPAZIONE</a:t>
            </a:r>
          </a:p>
          <a:p>
            <a:pPr algn="ctr"/>
            <a:r>
              <a:rPr lang="it-IT" sz="4600" b="1" dirty="0">
                <a:solidFill>
                  <a:srgbClr val="FF0000"/>
                </a:solidFill>
              </a:rPr>
              <a:t>CONFRONTO</a:t>
            </a:r>
            <a:endParaRPr lang="it-IT" sz="4000" b="1" dirty="0">
              <a:solidFill>
                <a:srgbClr val="FF0000"/>
              </a:solidFill>
            </a:endParaRPr>
          </a:p>
        </p:txBody>
      </p:sp>
      <p:cxnSp>
        <p:nvCxnSpPr>
          <p:cNvPr id="10" name="Connettore 2 9">
            <a:extLst>
              <a:ext uri="{FF2B5EF4-FFF2-40B4-BE49-F238E27FC236}">
                <a16:creationId xmlns:a16="http://schemas.microsoft.com/office/drawing/2014/main" id="{907F81B8-F43E-2C4E-9F4A-1080ACC05C70}"/>
              </a:ext>
            </a:extLst>
          </p:cNvPr>
          <p:cNvCxnSpPr>
            <a:cxnSpLocks/>
          </p:cNvCxnSpPr>
          <p:nvPr/>
        </p:nvCxnSpPr>
        <p:spPr>
          <a:xfrm flipH="1">
            <a:off x="1783830" y="1573967"/>
            <a:ext cx="284813" cy="320440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1" name="Ovale 10">
            <a:extLst>
              <a:ext uri="{FF2B5EF4-FFF2-40B4-BE49-F238E27FC236}">
                <a16:creationId xmlns:a16="http://schemas.microsoft.com/office/drawing/2014/main" id="{77A90E48-34CF-BE41-BE57-B96BE01C0E76}"/>
              </a:ext>
            </a:extLst>
          </p:cNvPr>
          <p:cNvSpPr/>
          <p:nvPr/>
        </p:nvSpPr>
        <p:spPr>
          <a:xfrm>
            <a:off x="175348" y="4946753"/>
            <a:ext cx="4685997" cy="13491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b="1" dirty="0"/>
              <a:t>CON </a:t>
            </a:r>
          </a:p>
          <a:p>
            <a:pPr algn="ctr"/>
            <a:r>
              <a:rPr lang="it-IT" sz="2400" b="1" dirty="0"/>
              <a:t>PATRIZIA BERTONI</a:t>
            </a:r>
          </a:p>
        </p:txBody>
      </p:sp>
      <p:sp>
        <p:nvSpPr>
          <p:cNvPr id="12" name="Rettangolo arrotondato 11">
            <a:extLst>
              <a:ext uri="{FF2B5EF4-FFF2-40B4-BE49-F238E27FC236}">
                <a16:creationId xmlns:a16="http://schemas.microsoft.com/office/drawing/2014/main" id="{AA2530A0-C993-EB4E-8504-E1C4773A2A41}"/>
              </a:ext>
            </a:extLst>
          </p:cNvPr>
          <p:cNvSpPr/>
          <p:nvPr/>
        </p:nvSpPr>
        <p:spPr>
          <a:xfrm>
            <a:off x="6036503" y="4778376"/>
            <a:ext cx="2978134" cy="16639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800" b="1" dirty="0"/>
              <a:t>WORLD CAFE’</a:t>
            </a:r>
          </a:p>
          <a:p>
            <a:pPr algn="ctr"/>
            <a:r>
              <a:rPr lang="it-IT" sz="2000" b="1" dirty="0"/>
              <a:t>QUATTRO TAVOLI DI LAVORO</a:t>
            </a:r>
          </a:p>
        </p:txBody>
      </p:sp>
      <p:cxnSp>
        <p:nvCxnSpPr>
          <p:cNvPr id="14" name="Connettore 2 13">
            <a:extLst>
              <a:ext uri="{FF2B5EF4-FFF2-40B4-BE49-F238E27FC236}">
                <a16:creationId xmlns:a16="http://schemas.microsoft.com/office/drawing/2014/main" id="{3A7FEF58-A579-ED49-9E9D-F755F57B0147}"/>
              </a:ext>
            </a:extLst>
          </p:cNvPr>
          <p:cNvCxnSpPr/>
          <p:nvPr/>
        </p:nvCxnSpPr>
        <p:spPr>
          <a:xfrm>
            <a:off x="5006714" y="5621310"/>
            <a:ext cx="88442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123096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arrotondato 3">
            <a:extLst>
              <a:ext uri="{FF2B5EF4-FFF2-40B4-BE49-F238E27FC236}">
                <a16:creationId xmlns:a16="http://schemas.microsoft.com/office/drawing/2014/main" id="{181EFA66-846D-4442-8DFF-9D958E29B429}"/>
              </a:ext>
            </a:extLst>
          </p:cNvPr>
          <p:cNvSpPr/>
          <p:nvPr/>
        </p:nvSpPr>
        <p:spPr>
          <a:xfrm>
            <a:off x="677334" y="859947"/>
            <a:ext cx="3749782" cy="242840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it-IT" sz="2000" b="1" dirty="0">
                <a:solidFill>
                  <a:srgbClr val="FF0000"/>
                </a:solidFill>
              </a:rPr>
              <a:t>Rapporto con il territorio</a:t>
            </a:r>
          </a:p>
          <a:p>
            <a:pPr algn="ctr"/>
            <a:r>
              <a:rPr lang="it-IT" sz="1600" b="1" dirty="0">
                <a:solidFill>
                  <a:schemeClr val="tx1"/>
                </a:solidFill>
              </a:rPr>
              <a:t> rapporti con l’Ente Locale (convenzioni e attività svolte, progetti possibili, utilizzo locali del comune, rimborsi ai volontari) rapporti con le altre associazioni anche nella prospettiva di co-programmazione/co-progettazione</a:t>
            </a:r>
            <a:endParaRPr lang="it-IT" b="1" dirty="0">
              <a:solidFill>
                <a:schemeClr val="tx1"/>
              </a:solidFill>
            </a:endParaRPr>
          </a:p>
        </p:txBody>
      </p:sp>
      <p:sp>
        <p:nvSpPr>
          <p:cNvPr id="5" name="Rettangolo arrotondato 4">
            <a:extLst>
              <a:ext uri="{FF2B5EF4-FFF2-40B4-BE49-F238E27FC236}">
                <a16:creationId xmlns:a16="http://schemas.microsoft.com/office/drawing/2014/main" id="{B2BEEA50-419C-6B49-A5B2-1026713CBA50}"/>
              </a:ext>
            </a:extLst>
          </p:cNvPr>
          <p:cNvSpPr/>
          <p:nvPr/>
        </p:nvSpPr>
        <p:spPr>
          <a:xfrm>
            <a:off x="5235314" y="885973"/>
            <a:ext cx="3582649" cy="24059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a:solidFill>
                  <a:srgbClr val="FF0000"/>
                </a:solidFill>
              </a:rPr>
              <a:t>Sviluppo del volontariato</a:t>
            </a:r>
          </a:p>
          <a:p>
            <a:pPr algn="ctr"/>
            <a:r>
              <a:rPr lang="it-IT" sz="2000" b="1" dirty="0">
                <a:solidFill>
                  <a:srgbClr val="FF0000"/>
                </a:solidFill>
              </a:rPr>
              <a:t> </a:t>
            </a:r>
            <a:r>
              <a:rPr lang="it-IT" sz="2000" dirty="0"/>
              <a:t> </a:t>
            </a:r>
            <a:r>
              <a:rPr lang="it-IT" b="1" dirty="0">
                <a:solidFill>
                  <a:schemeClr val="tx1"/>
                </a:solidFill>
              </a:rPr>
              <a:t>formazione dei volontari – rapporti intergenerazionali – sviluppo e valorizzazione delle competenze</a:t>
            </a:r>
          </a:p>
          <a:p>
            <a:pPr algn="ctr"/>
            <a:endParaRPr lang="it-IT" dirty="0"/>
          </a:p>
        </p:txBody>
      </p:sp>
      <p:sp>
        <p:nvSpPr>
          <p:cNvPr id="6" name="Rettangolo arrotondato 5">
            <a:extLst>
              <a:ext uri="{FF2B5EF4-FFF2-40B4-BE49-F238E27FC236}">
                <a16:creationId xmlns:a16="http://schemas.microsoft.com/office/drawing/2014/main" id="{D8FF0226-B780-DD4C-8A7B-BCCE5BCB00C7}"/>
              </a:ext>
            </a:extLst>
          </p:cNvPr>
          <p:cNvSpPr/>
          <p:nvPr/>
        </p:nvSpPr>
        <p:spPr>
          <a:xfrm>
            <a:off x="677334" y="4082942"/>
            <a:ext cx="3731162" cy="230848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it-IT" sz="2000" b="1" dirty="0">
                <a:solidFill>
                  <a:srgbClr val="FF0000"/>
                </a:solidFill>
              </a:rPr>
              <a:t>Crescita del tesseramento </a:t>
            </a:r>
            <a:r>
              <a:rPr lang="it-IT" sz="2000" dirty="0"/>
              <a:t>- </a:t>
            </a:r>
            <a:r>
              <a:rPr lang="it-IT" sz="2000" b="1" dirty="0">
                <a:solidFill>
                  <a:srgbClr val="FF0000"/>
                </a:solidFill>
              </a:rPr>
              <a:t>Incremento del 5x1000:</a:t>
            </a:r>
          </a:p>
          <a:p>
            <a:pPr algn="ctr"/>
            <a:r>
              <a:rPr lang="it-IT" sz="2000" b="1" dirty="0">
                <a:solidFill>
                  <a:srgbClr val="FF0000"/>
                </a:solidFill>
              </a:rPr>
              <a:t> </a:t>
            </a:r>
            <a:r>
              <a:rPr lang="it-IT" b="1" dirty="0">
                <a:solidFill>
                  <a:schemeClr val="tx1"/>
                </a:solidFill>
              </a:rPr>
              <a:t>comunicazione, iniziative, campagne, coinvolgimento soci e volontari…</a:t>
            </a:r>
            <a:endParaRPr lang="it-IT" b="1" dirty="0"/>
          </a:p>
        </p:txBody>
      </p:sp>
      <p:sp>
        <p:nvSpPr>
          <p:cNvPr id="7" name="Rettangolo arrotondato 6">
            <a:extLst>
              <a:ext uri="{FF2B5EF4-FFF2-40B4-BE49-F238E27FC236}">
                <a16:creationId xmlns:a16="http://schemas.microsoft.com/office/drawing/2014/main" id="{0E991A94-1CDB-224A-96D8-153CDAA86B47}"/>
              </a:ext>
            </a:extLst>
          </p:cNvPr>
          <p:cNvSpPr/>
          <p:nvPr/>
        </p:nvSpPr>
        <p:spPr>
          <a:xfrm>
            <a:off x="5235313" y="4037971"/>
            <a:ext cx="3582649" cy="24583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000" b="1" dirty="0">
              <a:solidFill>
                <a:srgbClr val="FF0000"/>
              </a:solidFill>
            </a:endParaRPr>
          </a:p>
          <a:p>
            <a:pPr algn="ctr"/>
            <a:r>
              <a:rPr lang="it-IT" sz="2000" b="1" dirty="0">
                <a:solidFill>
                  <a:srgbClr val="FF0000"/>
                </a:solidFill>
              </a:rPr>
              <a:t>La rete AUSER </a:t>
            </a:r>
          </a:p>
          <a:p>
            <a:pPr algn="ctr"/>
            <a:r>
              <a:rPr lang="it-IT" sz="1600" b="1" dirty="0">
                <a:solidFill>
                  <a:schemeClr val="tx1"/>
                </a:solidFill>
              </a:rPr>
              <a:t>come rafforzare l’organizzazione territoriale rispetto alle nuove incombenze richieste agli ETS. Cosa chiediamo a regionale e nazionale per crescere e metterci tutti in sicurezza.</a:t>
            </a:r>
          </a:p>
          <a:p>
            <a:pPr algn="ctr"/>
            <a:endParaRPr lang="it-IT" dirty="0"/>
          </a:p>
        </p:txBody>
      </p:sp>
      <p:sp>
        <p:nvSpPr>
          <p:cNvPr id="8" name="Cornice 7">
            <a:extLst>
              <a:ext uri="{FF2B5EF4-FFF2-40B4-BE49-F238E27FC236}">
                <a16:creationId xmlns:a16="http://schemas.microsoft.com/office/drawing/2014/main" id="{F639C7E9-61C6-A342-9DAF-0C4317D7E1E2}"/>
              </a:ext>
            </a:extLst>
          </p:cNvPr>
          <p:cNvSpPr/>
          <p:nvPr/>
        </p:nvSpPr>
        <p:spPr>
          <a:xfrm>
            <a:off x="825847" y="404733"/>
            <a:ext cx="3582649" cy="577119"/>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2" name="CasellaDiTesto 11">
            <a:extLst>
              <a:ext uri="{FF2B5EF4-FFF2-40B4-BE49-F238E27FC236}">
                <a16:creationId xmlns:a16="http://schemas.microsoft.com/office/drawing/2014/main" id="{76277823-C5B3-734B-BDB6-FA8B2051C041}"/>
              </a:ext>
            </a:extLst>
          </p:cNvPr>
          <p:cNvSpPr txBox="1"/>
          <p:nvPr/>
        </p:nvSpPr>
        <p:spPr>
          <a:xfrm>
            <a:off x="1319134" y="509665"/>
            <a:ext cx="2728209" cy="369332"/>
          </a:xfrm>
          <a:prstGeom prst="rect">
            <a:avLst/>
          </a:prstGeom>
          <a:noFill/>
        </p:spPr>
        <p:txBody>
          <a:bodyPr wrap="square" rtlCol="0">
            <a:spAutoFit/>
          </a:bodyPr>
          <a:lstStyle/>
          <a:p>
            <a:r>
              <a:rPr lang="it-IT" b="1" dirty="0"/>
              <a:t>1 - SERGIO E PATRIZIA </a:t>
            </a:r>
          </a:p>
        </p:txBody>
      </p:sp>
      <p:sp>
        <p:nvSpPr>
          <p:cNvPr id="13" name="Cornice 12">
            <a:extLst>
              <a:ext uri="{FF2B5EF4-FFF2-40B4-BE49-F238E27FC236}">
                <a16:creationId xmlns:a16="http://schemas.microsoft.com/office/drawing/2014/main" id="{90BBA141-46C6-9D4E-A839-828CF0C2D7E0}"/>
              </a:ext>
            </a:extLst>
          </p:cNvPr>
          <p:cNvSpPr/>
          <p:nvPr/>
        </p:nvSpPr>
        <p:spPr>
          <a:xfrm>
            <a:off x="5235314" y="404104"/>
            <a:ext cx="3582649" cy="577748"/>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4" name="Cornice 13">
            <a:extLst>
              <a:ext uri="{FF2B5EF4-FFF2-40B4-BE49-F238E27FC236}">
                <a16:creationId xmlns:a16="http://schemas.microsoft.com/office/drawing/2014/main" id="{C1FC54A8-37EE-394B-984D-5D5FB521000D}"/>
              </a:ext>
            </a:extLst>
          </p:cNvPr>
          <p:cNvSpPr/>
          <p:nvPr/>
        </p:nvSpPr>
        <p:spPr>
          <a:xfrm>
            <a:off x="844467" y="3611372"/>
            <a:ext cx="3582649" cy="577119"/>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5" name="Cornice 14">
            <a:extLst>
              <a:ext uri="{FF2B5EF4-FFF2-40B4-BE49-F238E27FC236}">
                <a16:creationId xmlns:a16="http://schemas.microsoft.com/office/drawing/2014/main" id="{C9EAE063-F9E9-CE4B-BF56-BCE567DD666C}"/>
              </a:ext>
            </a:extLst>
          </p:cNvPr>
          <p:cNvSpPr/>
          <p:nvPr/>
        </p:nvSpPr>
        <p:spPr>
          <a:xfrm>
            <a:off x="5235314" y="3574522"/>
            <a:ext cx="3582649" cy="577119"/>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7" name="CasellaDiTesto 16">
            <a:extLst>
              <a:ext uri="{FF2B5EF4-FFF2-40B4-BE49-F238E27FC236}">
                <a16:creationId xmlns:a16="http://schemas.microsoft.com/office/drawing/2014/main" id="{A1336C08-675D-2246-8A70-8D8C40867C28}"/>
              </a:ext>
            </a:extLst>
          </p:cNvPr>
          <p:cNvSpPr txBox="1"/>
          <p:nvPr/>
        </p:nvSpPr>
        <p:spPr>
          <a:xfrm>
            <a:off x="5576341" y="530277"/>
            <a:ext cx="3140668" cy="369332"/>
          </a:xfrm>
          <a:prstGeom prst="rect">
            <a:avLst/>
          </a:prstGeom>
          <a:noFill/>
        </p:spPr>
        <p:txBody>
          <a:bodyPr wrap="none" rtlCol="0">
            <a:spAutoFit/>
          </a:bodyPr>
          <a:lstStyle/>
          <a:p>
            <a:r>
              <a:rPr lang="it-IT" b="1" dirty="0"/>
              <a:t>2 – ALESSANDRO E CLAUDIO</a:t>
            </a:r>
          </a:p>
        </p:txBody>
      </p:sp>
      <p:sp>
        <p:nvSpPr>
          <p:cNvPr id="18" name="CasellaDiTesto 17">
            <a:extLst>
              <a:ext uri="{FF2B5EF4-FFF2-40B4-BE49-F238E27FC236}">
                <a16:creationId xmlns:a16="http://schemas.microsoft.com/office/drawing/2014/main" id="{1F9B4A7E-E79D-C440-A803-7A478C58BD79}"/>
              </a:ext>
            </a:extLst>
          </p:cNvPr>
          <p:cNvSpPr txBox="1"/>
          <p:nvPr/>
        </p:nvSpPr>
        <p:spPr>
          <a:xfrm flipH="1">
            <a:off x="1319133" y="3714750"/>
            <a:ext cx="2728209" cy="369332"/>
          </a:xfrm>
          <a:prstGeom prst="rect">
            <a:avLst/>
          </a:prstGeom>
          <a:noFill/>
        </p:spPr>
        <p:txBody>
          <a:bodyPr wrap="square" rtlCol="0">
            <a:spAutoFit/>
          </a:bodyPr>
          <a:lstStyle/>
          <a:p>
            <a:r>
              <a:rPr lang="it-IT" b="1" dirty="0"/>
              <a:t>3 – MARINA E ROSALBA</a:t>
            </a:r>
          </a:p>
        </p:txBody>
      </p:sp>
      <p:sp>
        <p:nvSpPr>
          <p:cNvPr id="19" name="CasellaDiTesto 18">
            <a:extLst>
              <a:ext uri="{FF2B5EF4-FFF2-40B4-BE49-F238E27FC236}">
                <a16:creationId xmlns:a16="http://schemas.microsoft.com/office/drawing/2014/main" id="{3D7E822F-E038-CE44-B47F-4EF251E8DD52}"/>
              </a:ext>
            </a:extLst>
          </p:cNvPr>
          <p:cNvSpPr txBox="1"/>
          <p:nvPr/>
        </p:nvSpPr>
        <p:spPr>
          <a:xfrm>
            <a:off x="5614283" y="3698253"/>
            <a:ext cx="3895821" cy="646331"/>
          </a:xfrm>
          <a:prstGeom prst="rect">
            <a:avLst/>
          </a:prstGeom>
          <a:noFill/>
        </p:spPr>
        <p:txBody>
          <a:bodyPr wrap="square" rtlCol="0">
            <a:spAutoFit/>
          </a:bodyPr>
          <a:lstStyle/>
          <a:p>
            <a:r>
              <a:rPr lang="it-IT" b="1" dirty="0"/>
              <a:t>4 – PAOLA  E VALENTINA</a:t>
            </a:r>
          </a:p>
          <a:p>
            <a:endParaRPr lang="it-IT" dirty="0"/>
          </a:p>
        </p:txBody>
      </p:sp>
      <p:sp>
        <p:nvSpPr>
          <p:cNvPr id="20" name="Angolo ripiegato 19">
            <a:extLst>
              <a:ext uri="{FF2B5EF4-FFF2-40B4-BE49-F238E27FC236}">
                <a16:creationId xmlns:a16="http://schemas.microsoft.com/office/drawing/2014/main" id="{66FA831F-F81A-5C4D-8946-F4B07669B8CB}"/>
              </a:ext>
            </a:extLst>
          </p:cNvPr>
          <p:cNvSpPr/>
          <p:nvPr/>
        </p:nvSpPr>
        <p:spPr>
          <a:xfrm>
            <a:off x="9528724" y="1555850"/>
            <a:ext cx="1885950" cy="3235991"/>
          </a:xfrm>
          <a:prstGeom prst="foldedCorner">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it-IT" sz="3600" b="1" dirty="0"/>
          </a:p>
          <a:p>
            <a:pPr algn="ctr"/>
            <a:endParaRPr lang="it-IT" sz="3600" b="1" dirty="0"/>
          </a:p>
          <a:p>
            <a:pPr algn="ctr"/>
            <a:r>
              <a:rPr lang="it-IT" sz="3600" b="1" dirty="0"/>
              <a:t>Tavoli</a:t>
            </a:r>
          </a:p>
          <a:p>
            <a:pPr algn="ctr"/>
            <a:r>
              <a:rPr lang="it-IT" sz="3600" b="1" dirty="0"/>
              <a:t>del</a:t>
            </a:r>
          </a:p>
          <a:p>
            <a:pPr algn="ctr"/>
            <a:r>
              <a:rPr lang="it-IT" sz="3600" b="1" dirty="0">
                <a:solidFill>
                  <a:srgbClr val="FF0000"/>
                </a:solidFill>
              </a:rPr>
              <a:t>WORLD CAFE</a:t>
            </a:r>
            <a:r>
              <a:rPr lang="it-IT" sz="3600" b="1" dirty="0"/>
              <a:t>’</a:t>
            </a:r>
          </a:p>
          <a:p>
            <a:pPr algn="ctr"/>
            <a:endParaRPr lang="it-IT" sz="2800" dirty="0"/>
          </a:p>
          <a:p>
            <a:pPr algn="ctr"/>
            <a:endParaRPr lang="it-IT" dirty="0"/>
          </a:p>
        </p:txBody>
      </p:sp>
    </p:spTree>
    <p:extLst>
      <p:ext uri="{BB962C8B-B14F-4D97-AF65-F5344CB8AC3E}">
        <p14:creationId xmlns:p14="http://schemas.microsoft.com/office/powerpoint/2010/main" val="1610903427"/>
      </p:ext>
    </p:extLst>
  </p:cSld>
  <p:clrMapOvr>
    <a:masterClrMapping/>
  </p:clrMapOvr>
</p:sld>
</file>

<file path=ppt/theme/theme1.xml><?xml version="1.0" encoding="utf-8"?>
<a:theme xmlns:a="http://schemas.openxmlformats.org/drawingml/2006/main" name="Sfaccettatura">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Sfaccettatura</Template>
  <TotalTime>9123</TotalTime>
  <Words>2477</Words>
  <Application>Microsoft Macintosh PowerPoint</Application>
  <PresentationFormat>Widescreen</PresentationFormat>
  <Paragraphs>172</Paragraphs>
  <Slides>20</Slides>
  <Notes>0</Notes>
  <HiddenSlides>0</HiddenSlides>
  <MMClips>0</MMClips>
  <ScaleCrop>false</ScaleCrop>
  <HeadingPairs>
    <vt:vector size="8" baseType="variant">
      <vt:variant>
        <vt:lpstr>Caratteri utilizzati</vt:lpstr>
      </vt:variant>
      <vt:variant>
        <vt:i4>3</vt:i4>
      </vt:variant>
      <vt:variant>
        <vt:lpstr>Tema</vt:lpstr>
      </vt:variant>
      <vt:variant>
        <vt:i4>1</vt:i4>
      </vt:variant>
      <vt:variant>
        <vt:lpstr>Server OLE incorporati</vt:lpstr>
      </vt:variant>
      <vt:variant>
        <vt:i4>1</vt:i4>
      </vt:variant>
      <vt:variant>
        <vt:lpstr>Titoli diapositive</vt:lpstr>
      </vt:variant>
      <vt:variant>
        <vt:i4>20</vt:i4>
      </vt:variant>
    </vt:vector>
  </HeadingPairs>
  <TitlesOfParts>
    <vt:vector size="25" baseType="lpstr">
      <vt:lpstr>Arial</vt:lpstr>
      <vt:lpstr>Trebuchet MS</vt:lpstr>
      <vt:lpstr>Wingdings 3</vt:lpstr>
      <vt:lpstr>Sfaccettatura</vt:lpstr>
      <vt:lpstr>Foglio di lavoro</vt:lpstr>
      <vt:lpstr>La nostra rete   PROVINCIALE ANCONA ODV-APS</vt:lpstr>
      <vt:lpstr>Il contesto… </vt:lpstr>
      <vt:lpstr>Oltre i limiti…. tra disuguaglianze e povertà in aumento, vecchi e nuovi conflitti</vt:lpstr>
      <vt:lpstr>L’AUTOGESTIONE SERVIZI…nel nostro territorio</vt:lpstr>
      <vt:lpstr>Le associazioni alla prova della Normativa  </vt:lpstr>
      <vt:lpstr>Le associazioni alla prova della Normativa…   </vt:lpstr>
      <vt:lpstr>Presentazione standard di PowerPoint</vt:lpstr>
      <vt:lpstr>TESSERAMENTO Auser Prov. Ancona  </vt:lpstr>
      <vt:lpstr>Quali problemi dobbiamo affrontare  </vt:lpstr>
      <vt:lpstr>Obiettivi della Conferenza  Una Rete che funzioni!  </vt:lpstr>
      <vt:lpstr>Le nostre specificità… LE NOSTRE ATTIVITA’ Filo d’Argento, Volontariato Civico, Auser Cultura, Osservatorio per le Pari Opportunità  </vt:lpstr>
      <vt:lpstr>I Centri Regolatori   I Territoriali – uno snodo strategico </vt:lpstr>
      <vt:lpstr>Mettere l’associazione in sicurezza  Volontarie e volontari  </vt:lpstr>
      <vt:lpstr>Dal vademecum AUSER:  schede con attività e regole per realizzarle</vt:lpstr>
      <vt:lpstr>VOLONTARIATO CIVICO VIGILANZA DAVANTI ALLE SCUOLE – MENSE- CURA AREE VERDI –  SORVEGLIANZA MUSEI, BIBLIOTECHE E BENI ARTISTICI  </vt:lpstr>
      <vt:lpstr>OBIETTIVI Tesseramento e 5x1000</vt:lpstr>
      <vt:lpstr>Le Proposte di AUSER  </vt:lpstr>
      <vt:lpstr> </vt:lpstr>
      <vt:lpstr>IL NOSTRO CONTRIBUTO PER UNA  CONFERENZA DI ORGANIZZAZIONE RICCA DI…</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nostra rete AUSER PROVINCIALE ANCONA ODV - APS</dc:title>
  <dc:creator>carlonilunamea@gmail.com</dc:creator>
  <cp:lastModifiedBy>MANUELA CARLONI</cp:lastModifiedBy>
  <cp:revision>41</cp:revision>
  <cp:lastPrinted>2023-03-30T19:29:57Z</cp:lastPrinted>
  <dcterms:created xsi:type="dcterms:W3CDTF">2023-03-29T15:02:53Z</dcterms:created>
  <dcterms:modified xsi:type="dcterms:W3CDTF">2023-04-06T19:49:14Z</dcterms:modified>
</cp:coreProperties>
</file>